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2"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CC"/>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3" d="100"/>
          <a:sy n="73" d="100"/>
        </p:scale>
        <p:origin x="-10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lvl1pPr>
              <a:defRPr/>
            </a:lvl1pPr>
          </a:lstStyle>
          <a:p>
            <a:pPr>
              <a:defRPr/>
            </a:pPr>
            <a:fld id="{6C55AFD6-AD58-4434-A99D-9BA240CB3F5B}" type="datetimeFigureOut">
              <a:rPr lang="th-TH"/>
              <a:pPr>
                <a:defRPr/>
              </a:pPr>
              <a:t>25/10/54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DBD79343-86AB-4B62-B365-AFF695990D8D}" type="slidenum">
              <a:rPr lang="th-TH"/>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33B757C4-87C0-4BE4-BED4-B540CF912F90}" type="datetimeFigureOut">
              <a:rPr lang="th-TH"/>
              <a:pPr>
                <a:defRPr/>
              </a:pPr>
              <a:t>25/10/54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B298B544-76F5-4094-AAAB-B3D911A9BCC9}" type="slidenum">
              <a:rPr lang="th-TH"/>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714BA4AA-C7BB-4891-9975-121E680A529C}" type="datetimeFigureOut">
              <a:rPr lang="th-TH"/>
              <a:pPr>
                <a:defRPr/>
              </a:pPr>
              <a:t>25/10/54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8D40D24F-6771-4691-BDEF-890A481E5036}" type="slidenum">
              <a:rPr lang="th-TH"/>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lvl1pPr>
              <a:defRPr/>
            </a:lvl1pPr>
          </a:lstStyle>
          <a:p>
            <a:pPr>
              <a:defRPr/>
            </a:pPr>
            <a:fld id="{4D77450C-8C27-421E-AD46-523B04019242}" type="datetimeFigureOut">
              <a:rPr lang="th-TH"/>
              <a:pPr>
                <a:defRPr/>
              </a:pPr>
              <a:t>25/10/54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96920E7D-A3E0-4403-BC04-ECAF6959965E}" type="slidenum">
              <a:rPr lang="th-TH"/>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866E94-895F-4284-BDEB-D3EEEFCE0C6E}" type="datetimeFigureOut">
              <a:rPr lang="th-TH"/>
              <a:pPr>
                <a:defRPr/>
              </a:pPr>
              <a:t>25/10/54</a:t>
            </a:fld>
            <a:endParaRPr lang="th-TH"/>
          </a:p>
        </p:txBody>
      </p:sp>
      <p:sp>
        <p:nvSpPr>
          <p:cNvPr id="5" name="Footer Placeholder 4"/>
          <p:cNvSpPr>
            <a:spLocks noGrp="1"/>
          </p:cNvSpPr>
          <p:nvPr>
            <p:ph type="ftr" sz="quarter" idx="11"/>
          </p:nvPr>
        </p:nvSpPr>
        <p:spPr/>
        <p:txBody>
          <a:bodyPr/>
          <a:lstStyle>
            <a:lvl1pPr>
              <a:defRPr/>
            </a:lvl1pPr>
          </a:lstStyle>
          <a:p>
            <a:pPr>
              <a:defRPr/>
            </a:pPr>
            <a:endParaRPr lang="th-TH"/>
          </a:p>
        </p:txBody>
      </p:sp>
      <p:sp>
        <p:nvSpPr>
          <p:cNvPr id="6" name="Slide Number Placeholder 5"/>
          <p:cNvSpPr>
            <a:spLocks noGrp="1"/>
          </p:cNvSpPr>
          <p:nvPr>
            <p:ph type="sldNum" sz="quarter" idx="12"/>
          </p:nvPr>
        </p:nvSpPr>
        <p:spPr/>
        <p:txBody>
          <a:bodyPr/>
          <a:lstStyle>
            <a:lvl1pPr>
              <a:defRPr/>
            </a:lvl1pPr>
          </a:lstStyle>
          <a:p>
            <a:pPr>
              <a:defRPr/>
            </a:pPr>
            <a:fld id="{7E212891-C6F9-4A4E-A327-07DB368998C5}" type="slidenum">
              <a:rPr lang="th-TH"/>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3"/>
          <p:cNvSpPr>
            <a:spLocks noGrp="1"/>
          </p:cNvSpPr>
          <p:nvPr>
            <p:ph type="dt" sz="half" idx="10"/>
          </p:nvPr>
        </p:nvSpPr>
        <p:spPr/>
        <p:txBody>
          <a:bodyPr/>
          <a:lstStyle>
            <a:lvl1pPr>
              <a:defRPr/>
            </a:lvl1pPr>
          </a:lstStyle>
          <a:p>
            <a:pPr>
              <a:defRPr/>
            </a:pPr>
            <a:fld id="{5096B683-174C-468E-B4D0-142061AAA2B9}" type="datetimeFigureOut">
              <a:rPr lang="th-TH"/>
              <a:pPr>
                <a:defRPr/>
              </a:pPr>
              <a:t>25/10/54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78F1821B-1FB0-492F-8E1A-80580B7DEE14}" type="slidenum">
              <a:rPr lang="th-TH"/>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3"/>
          <p:cNvSpPr>
            <a:spLocks noGrp="1"/>
          </p:cNvSpPr>
          <p:nvPr>
            <p:ph type="dt" sz="half" idx="10"/>
          </p:nvPr>
        </p:nvSpPr>
        <p:spPr/>
        <p:txBody>
          <a:bodyPr/>
          <a:lstStyle>
            <a:lvl1pPr>
              <a:defRPr/>
            </a:lvl1pPr>
          </a:lstStyle>
          <a:p>
            <a:pPr>
              <a:defRPr/>
            </a:pPr>
            <a:fld id="{83D0ED4A-47BF-4D0A-AFB9-87C2C7AF87BE}" type="datetimeFigureOut">
              <a:rPr lang="th-TH"/>
              <a:pPr>
                <a:defRPr/>
              </a:pPr>
              <a:t>25/10/54</a:t>
            </a:fld>
            <a:endParaRPr lang="th-TH"/>
          </a:p>
        </p:txBody>
      </p:sp>
      <p:sp>
        <p:nvSpPr>
          <p:cNvPr id="8" name="Footer Placeholder 4"/>
          <p:cNvSpPr>
            <a:spLocks noGrp="1"/>
          </p:cNvSpPr>
          <p:nvPr>
            <p:ph type="ftr" sz="quarter" idx="11"/>
          </p:nvPr>
        </p:nvSpPr>
        <p:spPr/>
        <p:txBody>
          <a:bodyPr/>
          <a:lstStyle>
            <a:lvl1pPr>
              <a:defRPr/>
            </a:lvl1pPr>
          </a:lstStyle>
          <a:p>
            <a:pPr>
              <a:defRPr/>
            </a:pPr>
            <a:endParaRPr lang="th-TH"/>
          </a:p>
        </p:txBody>
      </p:sp>
      <p:sp>
        <p:nvSpPr>
          <p:cNvPr id="9" name="Slide Number Placeholder 5"/>
          <p:cNvSpPr>
            <a:spLocks noGrp="1"/>
          </p:cNvSpPr>
          <p:nvPr>
            <p:ph type="sldNum" sz="quarter" idx="12"/>
          </p:nvPr>
        </p:nvSpPr>
        <p:spPr/>
        <p:txBody>
          <a:bodyPr/>
          <a:lstStyle>
            <a:lvl1pPr>
              <a:defRPr/>
            </a:lvl1pPr>
          </a:lstStyle>
          <a:p>
            <a:pPr>
              <a:defRPr/>
            </a:pPr>
            <a:fld id="{A9B67BFC-C8FE-4A03-A42A-3DA77F34D231}" type="slidenum">
              <a:rPr lang="th-TH"/>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3"/>
          <p:cNvSpPr>
            <a:spLocks noGrp="1"/>
          </p:cNvSpPr>
          <p:nvPr>
            <p:ph type="dt" sz="half" idx="10"/>
          </p:nvPr>
        </p:nvSpPr>
        <p:spPr/>
        <p:txBody>
          <a:bodyPr/>
          <a:lstStyle>
            <a:lvl1pPr>
              <a:defRPr/>
            </a:lvl1pPr>
          </a:lstStyle>
          <a:p>
            <a:pPr>
              <a:defRPr/>
            </a:pPr>
            <a:fld id="{FADBE9B8-E7DA-4D05-A7C0-03A991004AFD}" type="datetimeFigureOut">
              <a:rPr lang="th-TH"/>
              <a:pPr>
                <a:defRPr/>
              </a:pPr>
              <a:t>25/10/54</a:t>
            </a:fld>
            <a:endParaRPr lang="th-TH"/>
          </a:p>
        </p:txBody>
      </p:sp>
      <p:sp>
        <p:nvSpPr>
          <p:cNvPr id="4" name="Footer Placeholder 4"/>
          <p:cNvSpPr>
            <a:spLocks noGrp="1"/>
          </p:cNvSpPr>
          <p:nvPr>
            <p:ph type="ftr" sz="quarter" idx="11"/>
          </p:nvPr>
        </p:nvSpPr>
        <p:spPr/>
        <p:txBody>
          <a:bodyPr/>
          <a:lstStyle>
            <a:lvl1pPr>
              <a:defRPr/>
            </a:lvl1pPr>
          </a:lstStyle>
          <a:p>
            <a:pPr>
              <a:defRPr/>
            </a:pPr>
            <a:endParaRPr lang="th-TH"/>
          </a:p>
        </p:txBody>
      </p:sp>
      <p:sp>
        <p:nvSpPr>
          <p:cNvPr id="5" name="Slide Number Placeholder 5"/>
          <p:cNvSpPr>
            <a:spLocks noGrp="1"/>
          </p:cNvSpPr>
          <p:nvPr>
            <p:ph type="sldNum" sz="quarter" idx="12"/>
          </p:nvPr>
        </p:nvSpPr>
        <p:spPr/>
        <p:txBody>
          <a:bodyPr/>
          <a:lstStyle>
            <a:lvl1pPr>
              <a:defRPr/>
            </a:lvl1pPr>
          </a:lstStyle>
          <a:p>
            <a:pPr>
              <a:defRPr/>
            </a:pPr>
            <a:fld id="{7D03B5C3-86E8-42F0-A119-83F6EAE9309D}" type="slidenum">
              <a:rPr lang="th-TH"/>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D2136C-89CD-4C28-8C4E-0BF2FC0E77B9}" type="datetimeFigureOut">
              <a:rPr lang="th-TH"/>
              <a:pPr>
                <a:defRPr/>
              </a:pPr>
              <a:t>25/10/54</a:t>
            </a:fld>
            <a:endParaRPr lang="th-TH"/>
          </a:p>
        </p:txBody>
      </p:sp>
      <p:sp>
        <p:nvSpPr>
          <p:cNvPr id="3" name="Footer Placeholder 4"/>
          <p:cNvSpPr>
            <a:spLocks noGrp="1"/>
          </p:cNvSpPr>
          <p:nvPr>
            <p:ph type="ftr" sz="quarter" idx="11"/>
          </p:nvPr>
        </p:nvSpPr>
        <p:spPr/>
        <p:txBody>
          <a:bodyPr/>
          <a:lstStyle>
            <a:lvl1pPr>
              <a:defRPr/>
            </a:lvl1pPr>
          </a:lstStyle>
          <a:p>
            <a:pPr>
              <a:defRPr/>
            </a:pPr>
            <a:endParaRPr lang="th-TH"/>
          </a:p>
        </p:txBody>
      </p:sp>
      <p:sp>
        <p:nvSpPr>
          <p:cNvPr id="4" name="Slide Number Placeholder 5"/>
          <p:cNvSpPr>
            <a:spLocks noGrp="1"/>
          </p:cNvSpPr>
          <p:nvPr>
            <p:ph type="sldNum" sz="quarter" idx="12"/>
          </p:nvPr>
        </p:nvSpPr>
        <p:spPr/>
        <p:txBody>
          <a:bodyPr/>
          <a:lstStyle>
            <a:lvl1pPr>
              <a:defRPr/>
            </a:lvl1pPr>
          </a:lstStyle>
          <a:p>
            <a:pPr>
              <a:defRPr/>
            </a:pPr>
            <a:fld id="{5233BDC3-8C69-49EF-99D3-B86BEBD717B3}" type="slidenum">
              <a:rPr lang="th-TH"/>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CE4146-93C0-4587-8EB3-4265FED64C79}" type="datetimeFigureOut">
              <a:rPr lang="th-TH"/>
              <a:pPr>
                <a:defRPr/>
              </a:pPr>
              <a:t>25/10/54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AAAA924B-4933-4E45-A46E-C1DE238F0E7D}" type="slidenum">
              <a:rPr lang="th-TH"/>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th-T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9A4F69-BDFE-4A93-A2E5-CB9011510656}" type="datetimeFigureOut">
              <a:rPr lang="th-TH"/>
              <a:pPr>
                <a:defRPr/>
              </a:pPr>
              <a:t>25/10/54</a:t>
            </a:fld>
            <a:endParaRPr lang="th-TH"/>
          </a:p>
        </p:txBody>
      </p:sp>
      <p:sp>
        <p:nvSpPr>
          <p:cNvPr id="6" name="Footer Placeholder 4"/>
          <p:cNvSpPr>
            <a:spLocks noGrp="1"/>
          </p:cNvSpPr>
          <p:nvPr>
            <p:ph type="ftr" sz="quarter" idx="11"/>
          </p:nvPr>
        </p:nvSpPr>
        <p:spPr/>
        <p:txBody>
          <a:bodyPr/>
          <a:lstStyle>
            <a:lvl1pPr>
              <a:defRPr/>
            </a:lvl1pPr>
          </a:lstStyle>
          <a:p>
            <a:pPr>
              <a:defRPr/>
            </a:pPr>
            <a:endParaRPr lang="th-TH"/>
          </a:p>
        </p:txBody>
      </p:sp>
      <p:sp>
        <p:nvSpPr>
          <p:cNvPr id="7" name="Slide Number Placeholder 5"/>
          <p:cNvSpPr>
            <a:spLocks noGrp="1"/>
          </p:cNvSpPr>
          <p:nvPr>
            <p:ph type="sldNum" sz="quarter" idx="12"/>
          </p:nvPr>
        </p:nvSpPr>
        <p:spPr/>
        <p:txBody>
          <a:bodyPr/>
          <a:lstStyle>
            <a:lvl1pPr>
              <a:defRPr/>
            </a:lvl1pPr>
          </a:lstStyle>
          <a:p>
            <a:pPr>
              <a:defRPr/>
            </a:pPr>
            <a:fld id="{27C98EB6-B916-4AEE-B242-CF94A9489271}" type="slidenum">
              <a:rPr lang="th-TH"/>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E2086F3-E96F-49EF-B7DF-0447CCF7AD89}" type="datetimeFigureOut">
              <a:rPr lang="th-TH"/>
              <a:pPr>
                <a:defRPr/>
              </a:pPr>
              <a:t>25/10/54</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BADF117-53FD-4390-9006-7EA58A73C460}"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cs typeface="Angsana New" pitchFamily="18" charset="-34"/>
        </a:defRPr>
      </a:lvl2pPr>
      <a:lvl3pPr algn="ctr" rtl="0" eaLnBrk="1" fontAlgn="base" hangingPunct="1">
        <a:spcBef>
          <a:spcPct val="0"/>
        </a:spcBef>
        <a:spcAft>
          <a:spcPct val="0"/>
        </a:spcAft>
        <a:defRPr sz="4400">
          <a:solidFill>
            <a:schemeClr val="tx1"/>
          </a:solidFill>
          <a:latin typeface="Calibri" pitchFamily="34" charset="0"/>
          <a:cs typeface="Angsana New" pitchFamily="18" charset="-34"/>
        </a:defRPr>
      </a:lvl3pPr>
      <a:lvl4pPr algn="ctr" rtl="0" eaLnBrk="1" fontAlgn="base" hangingPunct="1">
        <a:spcBef>
          <a:spcPct val="0"/>
        </a:spcBef>
        <a:spcAft>
          <a:spcPct val="0"/>
        </a:spcAft>
        <a:defRPr sz="4400">
          <a:solidFill>
            <a:schemeClr val="tx1"/>
          </a:solidFill>
          <a:latin typeface="Calibri" pitchFamily="34" charset="0"/>
          <a:cs typeface="Angsana New" pitchFamily="18" charset="-34"/>
        </a:defRPr>
      </a:lvl4pPr>
      <a:lvl5pPr algn="ctr" rtl="0" eaLnBrk="1" fontAlgn="base" hangingPunct="1">
        <a:spcBef>
          <a:spcPct val="0"/>
        </a:spcBef>
        <a:spcAft>
          <a:spcPct val="0"/>
        </a:spcAft>
        <a:defRPr sz="4400">
          <a:solidFill>
            <a:schemeClr val="tx1"/>
          </a:solidFill>
          <a:latin typeface="Calibri" pitchFamily="34" charset="0"/>
          <a:cs typeface="Angsana New" pitchFamily="18" charset="-34"/>
        </a:defRPr>
      </a:lvl5pPr>
      <a:lvl6pPr marL="457200" algn="ctr" rtl="0" eaLnBrk="1" fontAlgn="base" hangingPunct="1">
        <a:spcBef>
          <a:spcPct val="0"/>
        </a:spcBef>
        <a:spcAft>
          <a:spcPct val="0"/>
        </a:spcAft>
        <a:defRPr sz="4400">
          <a:solidFill>
            <a:schemeClr val="tx1"/>
          </a:solidFill>
          <a:latin typeface="Calibri" pitchFamily="34" charset="0"/>
          <a:cs typeface="Angsana New" pitchFamily="18" charset="-34"/>
        </a:defRPr>
      </a:lvl6pPr>
      <a:lvl7pPr marL="914400" algn="ctr" rtl="0" eaLnBrk="1" fontAlgn="base" hangingPunct="1">
        <a:spcBef>
          <a:spcPct val="0"/>
        </a:spcBef>
        <a:spcAft>
          <a:spcPct val="0"/>
        </a:spcAft>
        <a:defRPr sz="4400">
          <a:solidFill>
            <a:schemeClr val="tx1"/>
          </a:solidFill>
          <a:latin typeface="Calibri" pitchFamily="34" charset="0"/>
          <a:cs typeface="Angsana New" pitchFamily="18" charset="-34"/>
        </a:defRPr>
      </a:lvl7pPr>
      <a:lvl8pPr marL="1371600" algn="ctr" rtl="0" eaLnBrk="1" fontAlgn="base" hangingPunct="1">
        <a:spcBef>
          <a:spcPct val="0"/>
        </a:spcBef>
        <a:spcAft>
          <a:spcPct val="0"/>
        </a:spcAft>
        <a:defRPr sz="4400">
          <a:solidFill>
            <a:schemeClr val="tx1"/>
          </a:solidFill>
          <a:latin typeface="Calibri" pitchFamily="34" charset="0"/>
          <a:cs typeface="Angsana New" pitchFamily="18" charset="-34"/>
        </a:defRPr>
      </a:lvl8pPr>
      <a:lvl9pPr marL="1828800" algn="ctr" rtl="0" eaLnBrk="1" fontAlgn="base" hangingPunct="1">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94995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pic>
        <p:nvPicPr>
          <p:cNvPr id="13314" name="Picture 4" descr="[Albert_Einstein.jpg]"/>
          <p:cNvPicPr>
            <a:picLocks noChangeAspect="1" noChangeArrowheads="1"/>
          </p:cNvPicPr>
          <p:nvPr/>
        </p:nvPicPr>
        <p:blipFill>
          <a:blip r:embed="rId3" cstate="print"/>
          <a:srcRect/>
          <a:stretch>
            <a:fillRect/>
          </a:stretch>
        </p:blipFill>
        <p:spPr bwMode="auto">
          <a:xfrm>
            <a:off x="2339975" y="-4763"/>
            <a:ext cx="6804025" cy="6092826"/>
          </a:xfrm>
          <a:prstGeom prst="rect">
            <a:avLst/>
          </a:prstGeom>
          <a:noFill/>
          <a:ln w="9525">
            <a:noFill/>
            <a:miter lim="800000"/>
            <a:headEnd/>
            <a:tailEnd/>
          </a:ln>
        </p:spPr>
      </p:pic>
      <p:sp>
        <p:nvSpPr>
          <p:cNvPr id="3" name="TextBox 2"/>
          <p:cNvSpPr txBox="1"/>
          <p:nvPr/>
        </p:nvSpPr>
        <p:spPr>
          <a:xfrm>
            <a:off x="0" y="5934075"/>
            <a:ext cx="9144000" cy="954088"/>
          </a:xfrm>
          <a:prstGeom prst="rect">
            <a:avLst/>
          </a:prstGeom>
          <a:solidFill>
            <a:srgbClr val="500000"/>
          </a:solidFill>
        </p:spPr>
        <p:txBody>
          <a:bodyPr>
            <a:spAutoFit/>
          </a:bodyPr>
          <a:lstStyle/>
          <a:p>
            <a:pPr algn="ctr"/>
            <a:r>
              <a:rPr lang="en-US" sz="5600" b="1">
                <a:solidFill>
                  <a:srgbClr val="FFFF00"/>
                </a:solidFill>
                <a:effectLst>
                  <a:outerShdw blurRad="38100" dist="38100" dir="2700000" algn="tl">
                    <a:srgbClr val="000000"/>
                  </a:outerShdw>
                </a:effectLst>
                <a:latin typeface="Century Gothic" pitchFamily="34" charset="0"/>
                <a:cs typeface="Cordia New" pitchFamily="34" charset="-34"/>
              </a:rPr>
              <a:t>Life Lessons From Einstein</a:t>
            </a:r>
          </a:p>
        </p:txBody>
      </p:sp>
      <p:sp>
        <p:nvSpPr>
          <p:cNvPr id="7" name="Rectangle 6"/>
          <p:cNvSpPr/>
          <p:nvPr/>
        </p:nvSpPr>
        <p:spPr>
          <a:xfrm>
            <a:off x="2268538" y="0"/>
            <a:ext cx="1008062" cy="765175"/>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8" name="Rectangle 7"/>
          <p:cNvSpPr/>
          <p:nvPr/>
        </p:nvSpPr>
        <p:spPr>
          <a:xfrm>
            <a:off x="8243888" y="0"/>
            <a:ext cx="900112" cy="69215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9" name="Rectangle 8"/>
          <p:cNvSpPr/>
          <p:nvPr/>
        </p:nvSpPr>
        <p:spPr>
          <a:xfrm>
            <a:off x="2195513" y="692150"/>
            <a:ext cx="647700" cy="649288"/>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0" name="Rectangle 9"/>
          <p:cNvSpPr/>
          <p:nvPr/>
        </p:nvSpPr>
        <p:spPr>
          <a:xfrm>
            <a:off x="3276600" y="0"/>
            <a:ext cx="719138" cy="549275"/>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1" name="Rectangle 10"/>
          <p:cNvSpPr/>
          <p:nvPr/>
        </p:nvSpPr>
        <p:spPr>
          <a:xfrm>
            <a:off x="2195513" y="1125538"/>
            <a:ext cx="431800" cy="547687"/>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2" name="Rectangle 11"/>
          <p:cNvSpPr/>
          <p:nvPr/>
        </p:nvSpPr>
        <p:spPr>
          <a:xfrm>
            <a:off x="8820150" y="620713"/>
            <a:ext cx="323850" cy="36036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3" name="Rectangle 12"/>
          <p:cNvSpPr/>
          <p:nvPr/>
        </p:nvSpPr>
        <p:spPr>
          <a:xfrm>
            <a:off x="7812088" y="0"/>
            <a:ext cx="431800" cy="404813"/>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4" name="Rectangle 13"/>
          <p:cNvSpPr/>
          <p:nvPr/>
        </p:nvSpPr>
        <p:spPr>
          <a:xfrm>
            <a:off x="7596188" y="0"/>
            <a:ext cx="215900" cy="26035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5" name="Rectangle 14"/>
          <p:cNvSpPr/>
          <p:nvPr/>
        </p:nvSpPr>
        <p:spPr>
          <a:xfrm>
            <a:off x="3924300" y="0"/>
            <a:ext cx="287338" cy="333375"/>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6" name="Rectangle 15"/>
          <p:cNvSpPr/>
          <p:nvPr/>
        </p:nvSpPr>
        <p:spPr>
          <a:xfrm>
            <a:off x="4211638" y="0"/>
            <a:ext cx="647700" cy="188913"/>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7" name="Rectangle 16"/>
          <p:cNvSpPr/>
          <p:nvPr/>
        </p:nvSpPr>
        <p:spPr>
          <a:xfrm rot="19999571">
            <a:off x="1979613" y="4076700"/>
            <a:ext cx="1223962" cy="1081088"/>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8" name="Rectangle 17"/>
          <p:cNvSpPr/>
          <p:nvPr/>
        </p:nvSpPr>
        <p:spPr>
          <a:xfrm rot="19458467">
            <a:off x="2035175" y="4781550"/>
            <a:ext cx="649288" cy="6477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19" name="Rectangle 18"/>
          <p:cNvSpPr/>
          <p:nvPr/>
        </p:nvSpPr>
        <p:spPr>
          <a:xfrm>
            <a:off x="2268538" y="3573463"/>
            <a:ext cx="647700" cy="6477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20" name="Rectangle 19"/>
          <p:cNvSpPr/>
          <p:nvPr/>
        </p:nvSpPr>
        <p:spPr>
          <a:xfrm>
            <a:off x="2987675" y="4508500"/>
            <a:ext cx="576263" cy="360363"/>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sp>
        <p:nvSpPr>
          <p:cNvPr id="21" name="Rectangle 20"/>
          <p:cNvSpPr/>
          <p:nvPr/>
        </p:nvSpPr>
        <p:spPr>
          <a:xfrm>
            <a:off x="1979613" y="3141663"/>
            <a:ext cx="647700" cy="6477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h-TH"/>
          </a:p>
        </p:txBody>
      </p:sp>
      <p:pic>
        <p:nvPicPr>
          <p:cNvPr id="4" name="Rectangle 3"/>
          <p:cNvPicPr>
            <a:picLocks noChangeArrowheads="1"/>
          </p:cNvPicPr>
          <p:nvPr/>
        </p:nvPicPr>
        <p:blipFill>
          <a:blip r:embed="rId4" cstate="print"/>
          <a:srcRect/>
          <a:stretch>
            <a:fillRect/>
          </a:stretch>
        </p:blipFill>
        <p:spPr bwMode="auto">
          <a:xfrm>
            <a:off x="-1700213" y="1566863"/>
            <a:ext cx="7777163" cy="4986337"/>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Albert+Einstein-rare-pics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0" name="Rectangle 1"/>
          <p:cNvSpPr>
            <a:spLocks noChangeArrowheads="1"/>
          </p:cNvSpPr>
          <p:nvPr/>
        </p:nvSpPr>
        <p:spPr bwMode="auto">
          <a:xfrm>
            <a:off x="539750" y="4581525"/>
            <a:ext cx="3348038" cy="1938338"/>
          </a:xfrm>
          <a:prstGeom prst="rect">
            <a:avLst/>
          </a:prstGeom>
          <a:noFill/>
          <a:ln w="9525">
            <a:noFill/>
            <a:miter lim="800000"/>
            <a:headEnd/>
            <a:tailEnd/>
          </a:ln>
        </p:spPr>
        <p:txBody>
          <a:bodyPr>
            <a:spAutoFit/>
          </a:bodyPr>
          <a:lstStyle/>
          <a:p>
            <a:r>
              <a:rPr lang="en-US" sz="2400" i="1">
                <a:solidFill>
                  <a:schemeClr val="bg1"/>
                </a:solidFill>
                <a:latin typeface="Calibri" pitchFamily="34" charset="0"/>
                <a:cs typeface="Cordia New" pitchFamily="34" charset="-34"/>
              </a:rPr>
              <a:t>“Any man who can drive safely while kissing a pretty girl is simply not giving the kiss the attention it deserves.”</a:t>
            </a:r>
            <a:endParaRPr lang="en-US" sz="2400">
              <a:solidFill>
                <a:schemeClr val="bg1"/>
              </a:solidFill>
              <a:latin typeface="Calibri" pitchFamily="34" charset="0"/>
              <a:cs typeface="Cordia New" pitchFamily="34" charset="-34"/>
            </a:endParaRPr>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http://change-production.s3.amazonaws.com/photos/wordpress_copies/animalwelfare/2009/11/smart_dog.jpg"/>
          <p:cNvPicPr>
            <a:picLocks noChangeAspect="1" noChangeArrowheads="1"/>
          </p:cNvPicPr>
          <p:nvPr/>
        </p:nvPicPr>
        <p:blipFill>
          <a:blip r:embed="rId2" cstate="print"/>
          <a:srcRect/>
          <a:stretch>
            <a:fillRect/>
          </a:stretch>
        </p:blipFill>
        <p:spPr bwMode="auto">
          <a:xfrm>
            <a:off x="0" y="458788"/>
            <a:ext cx="9144000" cy="6399212"/>
          </a:xfrm>
          <a:prstGeom prst="rect">
            <a:avLst/>
          </a:prstGeom>
          <a:noFill/>
          <a:ln w="9525">
            <a:noFill/>
            <a:miter lim="800000"/>
            <a:headEnd/>
            <a:tailEnd/>
          </a:ln>
        </p:spPr>
      </p:pic>
      <p:sp>
        <p:nvSpPr>
          <p:cNvPr id="23554" name="TextBox 1"/>
          <p:cNvSpPr txBox="1">
            <a:spLocks noChangeArrowheads="1"/>
          </p:cNvSpPr>
          <p:nvPr/>
        </p:nvSpPr>
        <p:spPr bwMode="auto">
          <a:xfrm>
            <a:off x="0" y="476250"/>
            <a:ext cx="9144000" cy="877888"/>
          </a:xfrm>
          <a:prstGeom prst="rect">
            <a:avLst/>
          </a:prstGeom>
          <a:noFill/>
          <a:ln w="9525">
            <a:noFill/>
            <a:miter lim="800000"/>
            <a:headEnd/>
            <a:tailEnd/>
          </a:ln>
        </p:spPr>
        <p:txBody>
          <a:bodyPr>
            <a:spAutoFit/>
          </a:bodyPr>
          <a:lstStyle/>
          <a:p>
            <a:r>
              <a:rPr lang="en-US" sz="1700">
                <a:solidFill>
                  <a:schemeClr val="bg1"/>
                </a:solidFill>
                <a:latin typeface="Century Gothic" pitchFamily="34" charset="0"/>
                <a:cs typeface="Cordia New" pitchFamily="34" charset="-34"/>
              </a:rPr>
              <a:t>Your imagination pre-plays your future. Einstein went on to say, “The true sign of intelligence is not knowledge, but imagination.” Are you exercising your “imagination muscles” daily, don’t let something as powerful as your imagination lie dormant.</a:t>
            </a:r>
          </a:p>
        </p:txBody>
      </p:sp>
      <p:sp>
        <p:nvSpPr>
          <p:cNvPr id="3" name="Rectangle 2"/>
          <p:cNvSpPr/>
          <p:nvPr/>
        </p:nvSpPr>
        <p:spPr>
          <a:xfrm>
            <a:off x="0" y="0"/>
            <a:ext cx="9144000" cy="523875"/>
          </a:xfrm>
          <a:prstGeom prst="rect">
            <a:avLst/>
          </a:prstGeom>
          <a:solidFill>
            <a:schemeClr val="accent6">
              <a:lumMod val="50000"/>
            </a:schemeClr>
          </a:solidFill>
        </p:spPr>
        <p:txBody>
          <a:bodyPr>
            <a:spAutoFit/>
          </a:bodyPr>
          <a:lstStyle/>
          <a:p>
            <a:r>
              <a:rPr lang="en-US" b="1">
                <a:solidFill>
                  <a:schemeClr val="bg1"/>
                </a:solidFill>
                <a:latin typeface="Century Gothic" pitchFamily="34" charset="0"/>
                <a:cs typeface="Cordia New" pitchFamily="34" charset="-34"/>
              </a:rPr>
              <a:t>Life Lesson 4 : The Imagination is Powerful</a:t>
            </a:r>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Albert+Einstein-rare-pics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a:xfrm>
            <a:off x="0" y="0"/>
            <a:ext cx="5076825" cy="1016000"/>
          </a:xfrm>
          <a:prstGeom prst="rect">
            <a:avLst/>
          </a:prstGeom>
          <a:noFill/>
        </p:spPr>
        <p:txBody>
          <a:bodyPr>
            <a:spAutoFit/>
          </a:bodyPr>
          <a:lstStyle/>
          <a:p>
            <a:pPr fontAlgn="auto">
              <a:spcBef>
                <a:spcPts val="0"/>
              </a:spcBef>
              <a:spcAft>
                <a:spcPts val="0"/>
              </a:spcAft>
              <a:defRPr/>
            </a:pPr>
            <a:r>
              <a:rPr lang="en-US" sz="2000" i="1" dirty="0">
                <a:solidFill>
                  <a:schemeClr val="bg1"/>
                </a:solidFill>
                <a:effectLst>
                  <a:outerShdw blurRad="38100" dist="38100" dir="2700000" algn="tl">
                    <a:srgbClr val="000000">
                      <a:alpha val="43137"/>
                    </a:srgbClr>
                  </a:outerShdw>
                </a:effectLst>
                <a:latin typeface="+mn-lt"/>
                <a:cs typeface="+mn-cs"/>
              </a:rPr>
              <a:t>“Imagination is everything. It is the preview of </a:t>
            </a:r>
          </a:p>
          <a:p>
            <a:pPr fontAlgn="auto">
              <a:spcBef>
                <a:spcPts val="0"/>
              </a:spcBef>
              <a:spcAft>
                <a:spcPts val="0"/>
              </a:spcAft>
              <a:defRPr/>
            </a:pPr>
            <a:r>
              <a:rPr lang="en-US" sz="2000" i="1" dirty="0">
                <a:solidFill>
                  <a:schemeClr val="bg1"/>
                </a:solidFill>
                <a:effectLst>
                  <a:outerShdw blurRad="38100" dist="38100" dir="2700000" algn="tl">
                    <a:srgbClr val="000000">
                      <a:alpha val="43137"/>
                    </a:srgbClr>
                  </a:outerShdw>
                </a:effectLst>
                <a:latin typeface="+mn-lt"/>
                <a:cs typeface="+mn-cs"/>
              </a:rPr>
              <a:t>  life's coming attractions. Imagination is more </a:t>
            </a:r>
          </a:p>
          <a:p>
            <a:pPr fontAlgn="auto">
              <a:spcBef>
                <a:spcPts val="0"/>
              </a:spcBef>
              <a:spcAft>
                <a:spcPts val="0"/>
              </a:spcAft>
              <a:defRPr/>
            </a:pPr>
            <a:r>
              <a:rPr lang="en-US" sz="2000" i="1" dirty="0">
                <a:solidFill>
                  <a:schemeClr val="bg1"/>
                </a:solidFill>
                <a:effectLst>
                  <a:outerShdw blurRad="38100" dist="38100" dir="2700000" algn="tl">
                    <a:srgbClr val="000000">
                      <a:alpha val="43137"/>
                    </a:srgbClr>
                  </a:outerShdw>
                </a:effectLst>
                <a:latin typeface="+mn-lt"/>
                <a:cs typeface="+mn-cs"/>
              </a:rPr>
              <a:t>  important than knowledge.”</a:t>
            </a:r>
            <a:endParaRPr lang="th-TH" sz="200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http://img.webmd.com/dtmcms/live/webmd/consumer_assets/site_images/articles/health_tools/mistakes_pet_owners_make_slideshow/photolibrary_rm_photo_of_abandoned_dog.jpg"/>
          <p:cNvPicPr>
            <a:picLocks noChangeAspect="1" noChangeArrowheads="1"/>
          </p:cNvPicPr>
          <p:nvPr/>
        </p:nvPicPr>
        <p:blipFill>
          <a:blip r:embed="rId2" cstate="print"/>
          <a:srcRect/>
          <a:stretch>
            <a:fillRect/>
          </a:stretch>
        </p:blipFill>
        <p:spPr bwMode="auto">
          <a:xfrm>
            <a:off x="0" y="476250"/>
            <a:ext cx="9144000" cy="6381750"/>
          </a:xfrm>
          <a:prstGeom prst="rect">
            <a:avLst/>
          </a:prstGeom>
          <a:noFill/>
          <a:ln w="9525">
            <a:noFill/>
            <a:miter lim="800000"/>
            <a:headEnd/>
            <a:tailEnd/>
          </a:ln>
        </p:spPr>
      </p:pic>
      <p:sp>
        <p:nvSpPr>
          <p:cNvPr id="25602" name="TextBox 1"/>
          <p:cNvSpPr txBox="1">
            <a:spLocks noChangeArrowheads="1"/>
          </p:cNvSpPr>
          <p:nvPr/>
        </p:nvSpPr>
        <p:spPr bwMode="auto">
          <a:xfrm>
            <a:off x="0" y="476250"/>
            <a:ext cx="9144000" cy="1262063"/>
          </a:xfrm>
          <a:prstGeom prst="rect">
            <a:avLst/>
          </a:prstGeom>
          <a:solidFill>
            <a:srgbClr val="7030A0">
              <a:alpha val="52940"/>
            </a:srgbClr>
          </a:solidFill>
          <a:ln w="9525">
            <a:noFill/>
            <a:miter lim="800000"/>
            <a:headEnd/>
            <a:tailEnd/>
          </a:ln>
        </p:spPr>
        <p:txBody>
          <a:bodyPr>
            <a:spAutoFit/>
          </a:bodyPr>
          <a:lstStyle/>
          <a:p>
            <a:r>
              <a:rPr lang="en-US" sz="1900">
                <a:solidFill>
                  <a:schemeClr val="bg1"/>
                </a:solidFill>
                <a:latin typeface="Century Gothic" pitchFamily="34" charset="0"/>
                <a:cs typeface="Cordia New" pitchFamily="34" charset="-34"/>
              </a:rPr>
              <a:t>Never be afraid of making a mistake. A mistake is not a failure. Mistakes can make you better, smarter and faster, if you utilize them properly. Discover the power of making mistakes. I’ve said this before, and I’ll say it again, if you want to succeed, triple the amount of mistakes that you make.</a:t>
            </a:r>
          </a:p>
        </p:txBody>
      </p:sp>
      <p:sp>
        <p:nvSpPr>
          <p:cNvPr id="3" name="Rectangle 2"/>
          <p:cNvSpPr/>
          <p:nvPr/>
        </p:nvSpPr>
        <p:spPr>
          <a:xfrm>
            <a:off x="0" y="0"/>
            <a:ext cx="9144000" cy="523875"/>
          </a:xfrm>
          <a:prstGeom prst="rect">
            <a:avLst/>
          </a:prstGeom>
          <a:solidFill>
            <a:schemeClr val="accent4">
              <a:lumMod val="75000"/>
            </a:schemeClr>
          </a:solidFill>
        </p:spPr>
        <p:txBody>
          <a:bodyPr>
            <a:spAutoFit/>
          </a:bodyPr>
          <a:lstStyle/>
          <a:p>
            <a:r>
              <a:rPr lang="en-US" b="1">
                <a:solidFill>
                  <a:schemeClr val="bg1"/>
                </a:solidFill>
                <a:latin typeface="Century Gothic" pitchFamily="34" charset="0"/>
                <a:cs typeface="Cordia New" pitchFamily="34" charset="-34"/>
              </a:rPr>
              <a:t>Life Lesson 5 : Make Mistakes</a:t>
            </a:r>
          </a:p>
        </p:txBody>
      </p:sp>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Albert+Einstein-rare-pics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6" name="Rectangle 1"/>
          <p:cNvSpPr>
            <a:spLocks noChangeArrowheads="1"/>
          </p:cNvSpPr>
          <p:nvPr/>
        </p:nvSpPr>
        <p:spPr bwMode="auto">
          <a:xfrm>
            <a:off x="3887788" y="0"/>
            <a:ext cx="5256212" cy="954088"/>
          </a:xfrm>
          <a:prstGeom prst="rect">
            <a:avLst/>
          </a:prstGeom>
          <a:solidFill>
            <a:schemeClr val="tx1">
              <a:alpha val="43137"/>
            </a:schemeClr>
          </a:solidFill>
          <a:ln w="9525">
            <a:noFill/>
            <a:miter lim="800000"/>
            <a:headEnd/>
            <a:tailEnd/>
          </a:ln>
        </p:spPr>
        <p:txBody>
          <a:bodyPr>
            <a:spAutoFit/>
          </a:bodyPr>
          <a:lstStyle/>
          <a:p>
            <a:r>
              <a:rPr lang="en-US" i="1">
                <a:solidFill>
                  <a:schemeClr val="bg1"/>
                </a:solidFill>
                <a:latin typeface="Calibri" pitchFamily="34" charset="0"/>
                <a:cs typeface="Cordia New" pitchFamily="34" charset="-34"/>
              </a:rPr>
              <a:t>“A person who never made a mistake never tried anything new.”</a:t>
            </a:r>
            <a:endParaRPr lang="en-US">
              <a:solidFill>
                <a:schemeClr val="bg1"/>
              </a:solidFill>
              <a:latin typeface="Calibri" pitchFamily="34" charset="0"/>
              <a:cs typeface="Cordia New" pitchFamily="34" charset="-34"/>
            </a:endParaRPr>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img.webmd.com/dtmcms/live/webmd/consumer_assets/site_images/articles/health_tools/mistakes_pet_owners_make_slideshow/photolibrary_rm_photo_of_bulldog_with_remote.jpg"/>
          <p:cNvPicPr>
            <a:picLocks noChangeAspect="1" noChangeArrowheads="1"/>
          </p:cNvPicPr>
          <p:nvPr/>
        </p:nvPicPr>
        <p:blipFill>
          <a:blip r:embed="rId2" cstate="print"/>
          <a:srcRect/>
          <a:stretch>
            <a:fillRect/>
          </a:stretch>
        </p:blipFill>
        <p:spPr bwMode="auto">
          <a:xfrm>
            <a:off x="0" y="476250"/>
            <a:ext cx="9144000" cy="6381750"/>
          </a:xfrm>
          <a:prstGeom prst="rect">
            <a:avLst/>
          </a:prstGeom>
          <a:noFill/>
          <a:ln w="9525">
            <a:noFill/>
            <a:miter lim="800000"/>
            <a:headEnd/>
            <a:tailEnd/>
          </a:ln>
        </p:spPr>
      </p:pic>
      <p:sp>
        <p:nvSpPr>
          <p:cNvPr id="27650" name="TextBox 1"/>
          <p:cNvSpPr txBox="1">
            <a:spLocks noChangeArrowheads="1"/>
          </p:cNvSpPr>
          <p:nvPr/>
        </p:nvSpPr>
        <p:spPr bwMode="auto">
          <a:xfrm>
            <a:off x="0" y="476250"/>
            <a:ext cx="9144000" cy="969963"/>
          </a:xfrm>
          <a:prstGeom prst="rect">
            <a:avLst/>
          </a:prstGeom>
          <a:solidFill>
            <a:schemeClr val="tx1">
              <a:alpha val="45882"/>
            </a:schemeClr>
          </a:solidFill>
          <a:ln w="9525">
            <a:noFill/>
            <a:miter lim="800000"/>
            <a:headEnd/>
            <a:tailEnd/>
          </a:ln>
        </p:spPr>
        <p:txBody>
          <a:bodyPr>
            <a:spAutoFit/>
          </a:bodyPr>
          <a:lstStyle/>
          <a:p>
            <a:r>
              <a:rPr lang="en-US" sz="1900">
                <a:solidFill>
                  <a:schemeClr val="bg1"/>
                </a:solidFill>
                <a:latin typeface="Century Gothic" pitchFamily="34" charset="0"/>
                <a:cs typeface="Cordia New" pitchFamily="34" charset="-34"/>
              </a:rPr>
              <a:t>You cannot “presently” change yesterday or tomorrow, so it’s of supreme importance that you dedicate all of your efforts to “right now.” It’s the only time that matters, it’s the only time there is.</a:t>
            </a:r>
          </a:p>
        </p:txBody>
      </p:sp>
      <p:sp>
        <p:nvSpPr>
          <p:cNvPr id="3" name="Rectangle 2"/>
          <p:cNvSpPr/>
          <p:nvPr/>
        </p:nvSpPr>
        <p:spPr>
          <a:xfrm>
            <a:off x="0" y="0"/>
            <a:ext cx="9144000" cy="523875"/>
          </a:xfrm>
          <a:prstGeom prst="rect">
            <a:avLst/>
          </a:prstGeom>
          <a:solidFill>
            <a:schemeClr val="accent6">
              <a:lumMod val="50000"/>
            </a:schemeClr>
          </a:solidFill>
        </p:spPr>
        <p:txBody>
          <a:bodyPr>
            <a:spAutoFit/>
          </a:bodyPr>
          <a:lstStyle/>
          <a:p>
            <a:r>
              <a:rPr lang="en-US" b="1">
                <a:solidFill>
                  <a:schemeClr val="bg1"/>
                </a:solidFill>
                <a:latin typeface="Century Gothic" pitchFamily="34" charset="0"/>
                <a:cs typeface="Cordia New" pitchFamily="34" charset="-34"/>
              </a:rPr>
              <a:t>Life Lesson 6 : Live in the Moment</a:t>
            </a:r>
          </a:p>
        </p:txBody>
      </p:sp>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Albert+Einstein-rare-pics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4" name="Rectangle 1"/>
          <p:cNvSpPr>
            <a:spLocks noChangeArrowheads="1"/>
          </p:cNvSpPr>
          <p:nvPr/>
        </p:nvSpPr>
        <p:spPr bwMode="auto">
          <a:xfrm>
            <a:off x="250825" y="188913"/>
            <a:ext cx="6842125" cy="1016000"/>
          </a:xfrm>
          <a:prstGeom prst="rect">
            <a:avLst/>
          </a:prstGeom>
          <a:solidFill>
            <a:schemeClr val="tx1">
              <a:alpha val="47058"/>
            </a:schemeClr>
          </a:solidFill>
          <a:ln w="9525">
            <a:noFill/>
            <a:miter lim="800000"/>
            <a:headEnd/>
            <a:tailEnd/>
          </a:ln>
        </p:spPr>
        <p:txBody>
          <a:bodyPr>
            <a:spAutoFit/>
          </a:bodyPr>
          <a:lstStyle/>
          <a:p>
            <a:r>
              <a:rPr lang="en-US" sz="2000" i="1">
                <a:solidFill>
                  <a:schemeClr val="bg1"/>
                </a:solidFill>
                <a:latin typeface="Century Gothic" pitchFamily="34" charset="0"/>
                <a:cs typeface="Cordia New" pitchFamily="34" charset="-34"/>
              </a:rPr>
              <a:t>“I never think of the future - it comes soon enough.”</a:t>
            </a:r>
            <a:r>
              <a:rPr lang="en-US" sz="2000">
                <a:solidFill>
                  <a:schemeClr val="bg1"/>
                </a:solidFill>
                <a:latin typeface="Century Gothic" pitchFamily="34" charset="0"/>
                <a:cs typeface="Cordia New" pitchFamily="34" charset="-34"/>
              </a:rPr>
              <a:t/>
            </a:r>
            <a:br>
              <a:rPr lang="en-US" sz="2000">
                <a:solidFill>
                  <a:schemeClr val="bg1"/>
                </a:solidFill>
                <a:latin typeface="Century Gothic" pitchFamily="34" charset="0"/>
                <a:cs typeface="Cordia New" pitchFamily="34" charset="-34"/>
              </a:rPr>
            </a:br>
            <a:r>
              <a:rPr lang="en-US" sz="2000">
                <a:solidFill>
                  <a:schemeClr val="bg1"/>
                </a:solidFill>
                <a:latin typeface="Century Gothic" pitchFamily="34" charset="0"/>
                <a:cs typeface="Cordia New" pitchFamily="34" charset="-34"/>
              </a:rPr>
              <a:t>The only way to properly address your future is to be as present as possible “in the present.”</a:t>
            </a:r>
          </a:p>
        </p:txBody>
      </p:sp>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img.webmd.com/dtmcms/live/webmd/consumer_assets/site_images/articles/health_tools/mistakes_pet_owners_make_slideshow/photolibrary_rf_photo_of_puppy_laying_on_woman.jpg"/>
          <p:cNvPicPr>
            <a:picLocks noChangeAspect="1" noChangeArrowheads="1"/>
          </p:cNvPicPr>
          <p:nvPr/>
        </p:nvPicPr>
        <p:blipFill>
          <a:blip r:embed="rId2" cstate="print"/>
          <a:srcRect/>
          <a:stretch>
            <a:fillRect/>
          </a:stretch>
        </p:blipFill>
        <p:spPr bwMode="auto">
          <a:xfrm>
            <a:off x="0" y="476250"/>
            <a:ext cx="9144000" cy="6381750"/>
          </a:xfrm>
          <a:prstGeom prst="rect">
            <a:avLst/>
          </a:prstGeom>
          <a:noFill/>
          <a:ln w="9525">
            <a:noFill/>
            <a:miter lim="800000"/>
            <a:headEnd/>
            <a:tailEnd/>
          </a:ln>
        </p:spPr>
      </p:pic>
      <p:sp>
        <p:nvSpPr>
          <p:cNvPr id="29698" name="TextBox 1"/>
          <p:cNvSpPr txBox="1">
            <a:spLocks noChangeArrowheads="1"/>
          </p:cNvSpPr>
          <p:nvPr/>
        </p:nvSpPr>
        <p:spPr bwMode="auto">
          <a:xfrm>
            <a:off x="0" y="476250"/>
            <a:ext cx="9144000" cy="1077913"/>
          </a:xfrm>
          <a:prstGeom prst="rect">
            <a:avLst/>
          </a:prstGeom>
          <a:solidFill>
            <a:schemeClr val="tx1">
              <a:alpha val="39999"/>
            </a:schemeClr>
          </a:solidFill>
          <a:ln w="9525">
            <a:noFill/>
            <a:miter lim="800000"/>
            <a:headEnd/>
            <a:tailEnd/>
          </a:ln>
        </p:spPr>
        <p:txBody>
          <a:bodyPr>
            <a:spAutoFit/>
          </a:bodyPr>
          <a:lstStyle/>
          <a:p>
            <a:r>
              <a:rPr lang="en-US" sz="1600">
                <a:solidFill>
                  <a:schemeClr val="bg1"/>
                </a:solidFill>
                <a:latin typeface="Century Gothic" pitchFamily="34" charset="0"/>
                <a:cs typeface="Cordia New" pitchFamily="34" charset="-34"/>
              </a:rPr>
              <a:t>Don’t waste your time trying to be successful, spend your time creating value. If you’re valuable, then you will attract success. Discover the talents and gifts that you possess, learn how to offer those talents and gifts in a way that most benefits others. Labor to be valuable and success will chase you down.</a:t>
            </a:r>
          </a:p>
        </p:txBody>
      </p:sp>
      <p:sp>
        <p:nvSpPr>
          <p:cNvPr id="3" name="Rectangle 2"/>
          <p:cNvSpPr/>
          <p:nvPr/>
        </p:nvSpPr>
        <p:spPr>
          <a:xfrm>
            <a:off x="0" y="0"/>
            <a:ext cx="9144000" cy="523875"/>
          </a:xfrm>
          <a:prstGeom prst="rect">
            <a:avLst/>
          </a:prstGeom>
          <a:solidFill>
            <a:schemeClr val="accent2">
              <a:lumMod val="60000"/>
              <a:lumOff val="40000"/>
            </a:schemeClr>
          </a:solidFill>
        </p:spPr>
        <p:txBody>
          <a:bodyPr>
            <a:spAutoFit/>
          </a:bodyPr>
          <a:lstStyle/>
          <a:p>
            <a:r>
              <a:rPr lang="en-US" b="1">
                <a:solidFill>
                  <a:schemeClr val="bg1"/>
                </a:solidFill>
                <a:latin typeface="Century Gothic" pitchFamily="34" charset="0"/>
                <a:cs typeface="Cordia New" pitchFamily="34" charset="-34"/>
              </a:rPr>
              <a:t>Life Lesson 7 : Create Value</a:t>
            </a:r>
          </a:p>
        </p:txBody>
      </p:sp>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843213" y="620713"/>
            <a:ext cx="6013450" cy="1323975"/>
          </a:xfrm>
          <a:prstGeom prst="rect">
            <a:avLst/>
          </a:prstGeom>
          <a:noFill/>
          <a:ln w="9525">
            <a:noFill/>
            <a:miter lim="800000"/>
            <a:headEnd/>
            <a:tailEnd/>
          </a:ln>
        </p:spPr>
        <p:txBody>
          <a:bodyPr>
            <a:spAutoFit/>
          </a:bodyPr>
          <a:lstStyle/>
          <a:p>
            <a:r>
              <a:rPr lang="en-US" sz="4000" b="1" i="1">
                <a:solidFill>
                  <a:srgbClr val="C00000"/>
                </a:solidFill>
                <a:latin typeface="Calibri" pitchFamily="34" charset="0"/>
                <a:cs typeface="Cordia New" pitchFamily="34" charset="-34"/>
              </a:rPr>
              <a:t>“Strive not to be a success, </a:t>
            </a:r>
          </a:p>
          <a:p>
            <a:r>
              <a:rPr lang="en-US" sz="4000" b="1" i="1">
                <a:solidFill>
                  <a:srgbClr val="C00000"/>
                </a:solidFill>
                <a:latin typeface="Calibri" pitchFamily="34" charset="0"/>
                <a:cs typeface="Cordia New" pitchFamily="34" charset="-34"/>
              </a:rPr>
              <a:t>  but rather to be of value."</a:t>
            </a:r>
            <a:endParaRPr lang="en-US" sz="4000" b="1">
              <a:solidFill>
                <a:srgbClr val="C00000"/>
              </a:solidFill>
              <a:latin typeface="Calibri" pitchFamily="34" charset="0"/>
              <a:cs typeface="Cordia New" pitchFamily="34" charset="-34"/>
            </a:endParaRPr>
          </a:p>
        </p:txBody>
      </p:sp>
      <p:pic>
        <p:nvPicPr>
          <p:cNvPr id="30722" name="Picture 2" descr="http://www-tc.pbs.org/wnet/americanmasters/files/2008/10/610_alberteinstein_about.jpg"/>
          <p:cNvPicPr>
            <a:picLocks noChangeAspect="1" noChangeArrowheads="1"/>
          </p:cNvPicPr>
          <p:nvPr/>
        </p:nvPicPr>
        <p:blipFill>
          <a:blip r:embed="rId2" cstate="print"/>
          <a:srcRect/>
          <a:stretch>
            <a:fillRect/>
          </a:stretch>
        </p:blipFill>
        <p:spPr bwMode="auto">
          <a:xfrm>
            <a:off x="0" y="2205038"/>
            <a:ext cx="9156700" cy="4652962"/>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img.webmd.com/dtmcms/live/webmd/consumer_assets/site_images/articles/health_tools/mistakes_pet_owners_make_slideshow/getty_rf_photo_of_cat_drinking_out_of_glass.jpg"/>
          <p:cNvPicPr>
            <a:picLocks noChangeAspect="1" noChangeArrowheads="1"/>
          </p:cNvPicPr>
          <p:nvPr/>
        </p:nvPicPr>
        <p:blipFill>
          <a:blip r:embed="rId2" cstate="print"/>
          <a:srcRect/>
          <a:stretch>
            <a:fillRect/>
          </a:stretch>
        </p:blipFill>
        <p:spPr bwMode="auto">
          <a:xfrm>
            <a:off x="0" y="476250"/>
            <a:ext cx="9144000" cy="6381750"/>
          </a:xfrm>
          <a:prstGeom prst="rect">
            <a:avLst/>
          </a:prstGeom>
          <a:noFill/>
          <a:ln w="9525">
            <a:noFill/>
            <a:miter lim="800000"/>
            <a:headEnd/>
            <a:tailEnd/>
          </a:ln>
        </p:spPr>
      </p:pic>
      <p:sp>
        <p:nvSpPr>
          <p:cNvPr id="2" name="TextBox 1"/>
          <p:cNvSpPr txBox="1"/>
          <p:nvPr/>
        </p:nvSpPr>
        <p:spPr>
          <a:xfrm>
            <a:off x="0" y="476250"/>
            <a:ext cx="9144000" cy="1077913"/>
          </a:xfrm>
          <a:prstGeom prst="rect">
            <a:avLst/>
          </a:prstGeom>
          <a:solidFill>
            <a:schemeClr val="bg1">
              <a:lumMod val="75000"/>
              <a:alpha val="53000"/>
            </a:schemeClr>
          </a:solidFill>
        </p:spPr>
        <p:txBody>
          <a:bodyPr>
            <a:spAutoFit/>
          </a:bodyPr>
          <a:lstStyle/>
          <a:p>
            <a:r>
              <a:rPr lang="en-US" sz="1600">
                <a:solidFill>
                  <a:srgbClr val="002060"/>
                </a:solidFill>
                <a:latin typeface="Century Gothic" pitchFamily="34" charset="0"/>
                <a:cs typeface="Cordia New" pitchFamily="34" charset="-34"/>
              </a:rPr>
              <a:t>You can’t keep doing the same thing everyday and expect different results. In other words, you can’t keep doing the same </a:t>
            </a:r>
            <a:r>
              <a:rPr lang="en-US" sz="1600" u="sng">
                <a:solidFill>
                  <a:srgbClr val="002060"/>
                </a:solidFill>
                <a:latin typeface="Century Gothic" pitchFamily="34" charset="0"/>
                <a:cs typeface="Cordia New" pitchFamily="34" charset="-34"/>
              </a:rPr>
              <a:t>workout routine</a:t>
            </a:r>
            <a:r>
              <a:rPr lang="en-US" sz="1600">
                <a:solidFill>
                  <a:srgbClr val="002060"/>
                </a:solidFill>
                <a:latin typeface="Century Gothic" pitchFamily="34" charset="0"/>
                <a:cs typeface="Cordia New" pitchFamily="34" charset="-34"/>
              </a:rPr>
              <a:t> and expect to look differently. In order for your life to change, you must change, to the degree that you change your actions and your thinking is to the degree that your life will change.</a:t>
            </a:r>
          </a:p>
        </p:txBody>
      </p:sp>
      <p:sp>
        <p:nvSpPr>
          <p:cNvPr id="31747" name="Rectangle 2"/>
          <p:cNvSpPr>
            <a:spLocks noChangeArrowheads="1"/>
          </p:cNvSpPr>
          <p:nvPr/>
        </p:nvSpPr>
        <p:spPr bwMode="auto">
          <a:xfrm>
            <a:off x="0" y="0"/>
            <a:ext cx="9144000" cy="523875"/>
          </a:xfrm>
          <a:prstGeom prst="rect">
            <a:avLst/>
          </a:prstGeom>
          <a:solidFill>
            <a:srgbClr val="0070C0"/>
          </a:solidFill>
          <a:ln w="9525">
            <a:noFill/>
            <a:miter lim="800000"/>
            <a:headEnd/>
            <a:tailEnd/>
          </a:ln>
        </p:spPr>
        <p:txBody>
          <a:bodyPr>
            <a:spAutoFit/>
          </a:bodyPr>
          <a:lstStyle/>
          <a:p>
            <a:r>
              <a:rPr lang="en-US" b="1">
                <a:solidFill>
                  <a:schemeClr val="bg1"/>
                </a:solidFill>
                <a:latin typeface="Century Gothic" pitchFamily="34" charset="0"/>
                <a:cs typeface="Cordia New" pitchFamily="34" charset="-34"/>
              </a:rPr>
              <a:t>Life Lesson 8 : Don’t Expect Different Results</a:t>
            </a:r>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Albert-Einstein-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8" name="Rectangle 1"/>
          <p:cNvSpPr>
            <a:spLocks noChangeArrowheads="1"/>
          </p:cNvSpPr>
          <p:nvPr/>
        </p:nvSpPr>
        <p:spPr bwMode="auto">
          <a:xfrm>
            <a:off x="5076825" y="2276475"/>
            <a:ext cx="4067175" cy="1939925"/>
          </a:xfrm>
          <a:prstGeom prst="rect">
            <a:avLst/>
          </a:prstGeom>
          <a:solidFill>
            <a:schemeClr val="tx1"/>
          </a:solidFill>
          <a:ln w="9525">
            <a:noFill/>
            <a:miter lim="800000"/>
            <a:headEnd/>
            <a:tailEnd/>
          </a:ln>
        </p:spPr>
        <p:txBody>
          <a:bodyPr>
            <a:spAutoFit/>
          </a:bodyPr>
          <a:lstStyle/>
          <a:p>
            <a:r>
              <a:rPr lang="en-US" sz="2000">
                <a:solidFill>
                  <a:schemeClr val="bg1"/>
                </a:solidFill>
                <a:latin typeface="Century Gothic" pitchFamily="34" charset="0"/>
                <a:cs typeface="Cordia New" pitchFamily="34" charset="-34"/>
              </a:rPr>
              <a:t>Albert Einstein has long been considered a genius by the masses. He was a theoretical physicist, philosopher, author, and is perhaps </a:t>
            </a:r>
            <a:r>
              <a:rPr lang="en-US" sz="2000" b="1" u="sng">
                <a:solidFill>
                  <a:schemeClr val="bg1"/>
                </a:solidFill>
                <a:latin typeface="Century Gothic" pitchFamily="34" charset="0"/>
                <a:cs typeface="Cordia New" pitchFamily="34" charset="-34"/>
              </a:rPr>
              <a:t>the most</a:t>
            </a:r>
            <a:r>
              <a:rPr lang="en-US" sz="2000" b="1">
                <a:solidFill>
                  <a:schemeClr val="bg1"/>
                </a:solidFill>
                <a:latin typeface="Century Gothic" pitchFamily="34" charset="0"/>
                <a:cs typeface="Cordia New" pitchFamily="34" charset="-34"/>
              </a:rPr>
              <a:t> </a:t>
            </a:r>
          </a:p>
          <a:p>
            <a:r>
              <a:rPr lang="en-US" sz="2000">
                <a:solidFill>
                  <a:schemeClr val="bg1"/>
                </a:solidFill>
                <a:latin typeface="Century Gothic" pitchFamily="34" charset="0"/>
                <a:cs typeface="Cordia New" pitchFamily="34" charset="-34"/>
              </a:rPr>
              <a:t>influential scientists to ever live.</a:t>
            </a:r>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Albert+Einstein-rare-pics39.jpg]"/>
          <p:cNvPicPr>
            <a:picLocks noChangeAspect="1" noChangeArrowheads="1"/>
          </p:cNvPicPr>
          <p:nvPr/>
        </p:nvPicPr>
        <p:blipFill>
          <a:blip r:embed="rId2" cstate="print"/>
          <a:srcRect/>
          <a:stretch>
            <a:fillRect/>
          </a:stretch>
        </p:blipFill>
        <p:spPr bwMode="auto">
          <a:xfrm>
            <a:off x="0" y="0"/>
            <a:ext cx="9172575" cy="6858000"/>
          </a:xfrm>
          <a:prstGeom prst="rect">
            <a:avLst/>
          </a:prstGeom>
          <a:noFill/>
          <a:ln w="9525">
            <a:noFill/>
            <a:miter lim="800000"/>
            <a:headEnd/>
            <a:tailEnd/>
          </a:ln>
        </p:spPr>
      </p:pic>
      <p:sp>
        <p:nvSpPr>
          <p:cNvPr id="32770" name="Rectangle 1"/>
          <p:cNvSpPr>
            <a:spLocks noChangeArrowheads="1"/>
          </p:cNvSpPr>
          <p:nvPr/>
        </p:nvSpPr>
        <p:spPr bwMode="auto">
          <a:xfrm>
            <a:off x="3059113" y="333375"/>
            <a:ext cx="2665412" cy="1784350"/>
          </a:xfrm>
          <a:prstGeom prst="rect">
            <a:avLst/>
          </a:prstGeom>
          <a:noFill/>
          <a:ln w="9525">
            <a:noFill/>
            <a:miter lim="800000"/>
            <a:headEnd/>
            <a:tailEnd/>
          </a:ln>
        </p:spPr>
        <p:txBody>
          <a:bodyPr>
            <a:spAutoFit/>
          </a:bodyPr>
          <a:lstStyle/>
          <a:p>
            <a:r>
              <a:rPr lang="en-US" sz="2200" b="1" i="1">
                <a:solidFill>
                  <a:schemeClr val="bg1"/>
                </a:solidFill>
                <a:latin typeface="Calibri" pitchFamily="34" charset="0"/>
                <a:cs typeface="Cordia New" pitchFamily="34" charset="-34"/>
              </a:rPr>
              <a:t>“Insanity: doing the </a:t>
            </a:r>
          </a:p>
          <a:p>
            <a:r>
              <a:rPr lang="en-US" sz="2200" b="1" i="1">
                <a:solidFill>
                  <a:schemeClr val="bg1"/>
                </a:solidFill>
                <a:latin typeface="Calibri" pitchFamily="34" charset="0"/>
                <a:cs typeface="Cordia New" pitchFamily="34" charset="-34"/>
              </a:rPr>
              <a:t>  same thing over </a:t>
            </a:r>
          </a:p>
          <a:p>
            <a:r>
              <a:rPr lang="en-US" sz="2200" b="1" i="1">
                <a:solidFill>
                  <a:schemeClr val="bg1"/>
                </a:solidFill>
                <a:latin typeface="Calibri" pitchFamily="34" charset="0"/>
                <a:cs typeface="Cordia New" pitchFamily="34" charset="-34"/>
              </a:rPr>
              <a:t>  and over again </a:t>
            </a:r>
          </a:p>
          <a:p>
            <a:r>
              <a:rPr lang="en-US" sz="2200" b="1" i="1">
                <a:solidFill>
                  <a:schemeClr val="bg1"/>
                </a:solidFill>
                <a:latin typeface="Calibri" pitchFamily="34" charset="0"/>
                <a:cs typeface="Cordia New" pitchFamily="34" charset="-34"/>
              </a:rPr>
              <a:t>  and expecting </a:t>
            </a:r>
          </a:p>
          <a:p>
            <a:r>
              <a:rPr lang="en-US" sz="2200" b="1" i="1">
                <a:solidFill>
                  <a:schemeClr val="bg1"/>
                </a:solidFill>
                <a:latin typeface="Calibri" pitchFamily="34" charset="0"/>
                <a:cs typeface="Cordia New" pitchFamily="34" charset="-34"/>
              </a:rPr>
              <a:t>  different results.”</a:t>
            </a:r>
            <a:endParaRPr lang="en-US" sz="2200" b="1">
              <a:solidFill>
                <a:schemeClr val="bg1"/>
              </a:solidFill>
              <a:latin typeface="Calibri" pitchFamily="34" charset="0"/>
              <a:cs typeface="Cordia New" pitchFamily="34" charset="-34"/>
            </a:endParaRPr>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img.webmd.com/dtmcms/live/webmd/consumer_assets/site_images/articles/health_tools/mistakes_pet_owners_make_slideshow/getty_rf_photo_of_cat_eating.jpg"/>
          <p:cNvPicPr>
            <a:picLocks noChangeAspect="1" noChangeArrowheads="1"/>
          </p:cNvPicPr>
          <p:nvPr/>
        </p:nvPicPr>
        <p:blipFill>
          <a:blip r:embed="rId2" cstate="print"/>
          <a:srcRect/>
          <a:stretch>
            <a:fillRect/>
          </a:stretch>
        </p:blipFill>
        <p:spPr bwMode="auto">
          <a:xfrm>
            <a:off x="0" y="476250"/>
            <a:ext cx="9144000" cy="6381750"/>
          </a:xfrm>
          <a:prstGeom prst="rect">
            <a:avLst/>
          </a:prstGeom>
          <a:noFill/>
          <a:ln w="9525">
            <a:noFill/>
            <a:miter lim="800000"/>
            <a:headEnd/>
            <a:tailEnd/>
          </a:ln>
        </p:spPr>
      </p:pic>
      <p:sp>
        <p:nvSpPr>
          <p:cNvPr id="33794" name="TextBox 1"/>
          <p:cNvSpPr txBox="1">
            <a:spLocks noChangeArrowheads="1"/>
          </p:cNvSpPr>
          <p:nvPr/>
        </p:nvSpPr>
        <p:spPr bwMode="auto">
          <a:xfrm>
            <a:off x="0" y="476250"/>
            <a:ext cx="9144000" cy="1077913"/>
          </a:xfrm>
          <a:prstGeom prst="rect">
            <a:avLst/>
          </a:prstGeom>
          <a:solidFill>
            <a:schemeClr val="tx1">
              <a:alpha val="45097"/>
            </a:schemeClr>
          </a:solidFill>
          <a:ln w="9525">
            <a:noFill/>
            <a:miter lim="800000"/>
            <a:headEnd/>
            <a:tailEnd/>
          </a:ln>
        </p:spPr>
        <p:txBody>
          <a:bodyPr>
            <a:spAutoFit/>
          </a:bodyPr>
          <a:lstStyle/>
          <a:p>
            <a:r>
              <a:rPr lang="en-US" sz="1600">
                <a:solidFill>
                  <a:schemeClr val="bg1"/>
                </a:solidFill>
                <a:latin typeface="Century Gothic" pitchFamily="34" charset="0"/>
                <a:cs typeface="Cordia New" pitchFamily="34" charset="-34"/>
              </a:rPr>
              <a:t>Knowledge comes from experience. You can discuss a task, but discussion will only give you a philosophical understanding of it; you must experience the task first hand to “know it.” What’s the lesson? Get experience! Don’t spend your time hiding behind speculative information, go out there and do it, and you will have gained priceless knowledge.</a:t>
            </a:r>
          </a:p>
        </p:txBody>
      </p:sp>
      <p:sp>
        <p:nvSpPr>
          <p:cNvPr id="3" name="Rectangle 2"/>
          <p:cNvSpPr/>
          <p:nvPr/>
        </p:nvSpPr>
        <p:spPr>
          <a:xfrm>
            <a:off x="0" y="0"/>
            <a:ext cx="9144000" cy="523875"/>
          </a:xfrm>
          <a:prstGeom prst="rect">
            <a:avLst/>
          </a:prstGeom>
          <a:solidFill>
            <a:schemeClr val="accent3">
              <a:lumMod val="50000"/>
            </a:schemeClr>
          </a:solidFill>
        </p:spPr>
        <p:txBody>
          <a:bodyPr>
            <a:spAutoFit/>
          </a:bodyPr>
          <a:lstStyle/>
          <a:p>
            <a:r>
              <a:rPr lang="en-US" b="1">
                <a:solidFill>
                  <a:schemeClr val="bg1"/>
                </a:solidFill>
                <a:latin typeface="Century Gothic" pitchFamily="34" charset="0"/>
                <a:cs typeface="Cordia New" pitchFamily="34" charset="-34"/>
              </a:rPr>
              <a:t>Life Lesson 9 : Knowledge Comes From Experience</a:t>
            </a:r>
          </a:p>
        </p:txBody>
      </p:sp>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Albert+Einstein-rare-pics47.jpg]"/>
          <p:cNvPicPr>
            <a:picLocks noChangeAspect="1" noChangeArrowheads="1"/>
          </p:cNvPicPr>
          <p:nvPr/>
        </p:nvPicPr>
        <p:blipFill>
          <a:blip r:embed="rId2" cstate="print"/>
          <a:srcRect/>
          <a:stretch>
            <a:fillRect/>
          </a:stretch>
        </p:blipFill>
        <p:spPr bwMode="auto">
          <a:xfrm>
            <a:off x="0" y="-11113"/>
            <a:ext cx="9144000" cy="6869113"/>
          </a:xfrm>
          <a:prstGeom prst="rect">
            <a:avLst/>
          </a:prstGeom>
          <a:noFill/>
          <a:ln w="9525">
            <a:noFill/>
            <a:miter lim="800000"/>
            <a:headEnd/>
            <a:tailEnd/>
          </a:ln>
        </p:spPr>
      </p:pic>
      <p:sp>
        <p:nvSpPr>
          <p:cNvPr id="34818" name="Rectangle 1"/>
          <p:cNvSpPr>
            <a:spLocks noChangeArrowheads="1"/>
          </p:cNvSpPr>
          <p:nvPr/>
        </p:nvSpPr>
        <p:spPr bwMode="auto">
          <a:xfrm>
            <a:off x="0" y="2133600"/>
            <a:ext cx="3095625" cy="1568450"/>
          </a:xfrm>
          <a:prstGeom prst="rect">
            <a:avLst/>
          </a:prstGeom>
          <a:noFill/>
          <a:ln w="9525">
            <a:noFill/>
            <a:miter lim="800000"/>
            <a:headEnd/>
            <a:tailEnd/>
          </a:ln>
        </p:spPr>
        <p:txBody>
          <a:bodyPr>
            <a:spAutoFit/>
          </a:bodyPr>
          <a:lstStyle/>
          <a:p>
            <a:r>
              <a:rPr lang="en-US" sz="2400" i="1">
                <a:solidFill>
                  <a:schemeClr val="bg1"/>
                </a:solidFill>
                <a:latin typeface="Calibri" pitchFamily="34" charset="0"/>
                <a:cs typeface="Cordia New" pitchFamily="34" charset="-34"/>
              </a:rPr>
              <a:t>“Information is not </a:t>
            </a:r>
          </a:p>
          <a:p>
            <a:r>
              <a:rPr lang="en-US" sz="2400" i="1">
                <a:solidFill>
                  <a:schemeClr val="bg1"/>
                </a:solidFill>
                <a:latin typeface="Calibri" pitchFamily="34" charset="0"/>
                <a:cs typeface="Cordia New" pitchFamily="34" charset="-34"/>
              </a:rPr>
              <a:t>  knowledge. The only </a:t>
            </a:r>
          </a:p>
          <a:p>
            <a:r>
              <a:rPr lang="en-US" sz="2400" i="1">
                <a:solidFill>
                  <a:schemeClr val="bg1"/>
                </a:solidFill>
                <a:latin typeface="Calibri" pitchFamily="34" charset="0"/>
                <a:cs typeface="Cordia New" pitchFamily="34" charset="-34"/>
              </a:rPr>
              <a:t>  source of knowledge </a:t>
            </a:r>
          </a:p>
          <a:p>
            <a:r>
              <a:rPr lang="en-US" sz="2400" i="1">
                <a:solidFill>
                  <a:schemeClr val="bg1"/>
                </a:solidFill>
                <a:latin typeface="Calibri" pitchFamily="34" charset="0"/>
                <a:cs typeface="Cordia New" pitchFamily="34" charset="-34"/>
              </a:rPr>
              <a:t>  is experience.”</a:t>
            </a:r>
            <a:endParaRPr lang="en-US" sz="2400">
              <a:solidFill>
                <a:schemeClr val="bg1"/>
              </a:solidFill>
              <a:latin typeface="Calibri" pitchFamily="34" charset="0"/>
              <a:cs typeface="Cordia New" pitchFamily="34" charset="-34"/>
            </a:endParaRPr>
          </a:p>
        </p:txBody>
      </p:sp>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250"/>
            <a:ext cx="9144000" cy="1077913"/>
          </a:xfrm>
          <a:prstGeom prst="rect">
            <a:avLst/>
          </a:prstGeom>
          <a:solidFill>
            <a:schemeClr val="accent6">
              <a:lumMod val="75000"/>
              <a:alpha val="44000"/>
            </a:schemeClr>
          </a:solidFill>
        </p:spPr>
        <p:txBody>
          <a:bodyPr>
            <a:spAutoFit/>
          </a:bodyPr>
          <a:lstStyle/>
          <a:p>
            <a:r>
              <a:rPr lang="en-US" sz="1600">
                <a:solidFill>
                  <a:srgbClr val="0070C0"/>
                </a:solidFill>
                <a:latin typeface="Century Gothic" pitchFamily="34" charset="0"/>
                <a:cs typeface="Cordia New" pitchFamily="34" charset="-34"/>
              </a:rPr>
              <a:t>To put it all in simple terms, there are two things that you must do. The first thing you must do is to learn the rules of the game that you’re playing. It doesn’t sound exciting, but it’s vital. Secondly, you must commit to play the game better than anyone else. If you can do these two things, success will be yours!</a:t>
            </a:r>
          </a:p>
        </p:txBody>
      </p:sp>
      <p:sp>
        <p:nvSpPr>
          <p:cNvPr id="35842" name="Rectangle 2"/>
          <p:cNvSpPr>
            <a:spLocks noChangeArrowheads="1"/>
          </p:cNvSpPr>
          <p:nvPr/>
        </p:nvSpPr>
        <p:spPr bwMode="auto">
          <a:xfrm>
            <a:off x="0" y="0"/>
            <a:ext cx="9144000" cy="523875"/>
          </a:xfrm>
          <a:prstGeom prst="rect">
            <a:avLst/>
          </a:prstGeom>
          <a:solidFill>
            <a:srgbClr val="FF33CC"/>
          </a:solidFill>
          <a:ln w="9525">
            <a:noFill/>
            <a:miter lim="800000"/>
            <a:headEnd/>
            <a:tailEnd/>
          </a:ln>
        </p:spPr>
        <p:txBody>
          <a:bodyPr>
            <a:spAutoFit/>
          </a:bodyPr>
          <a:lstStyle/>
          <a:p>
            <a:r>
              <a:rPr lang="en-US" b="1">
                <a:solidFill>
                  <a:schemeClr val="bg1"/>
                </a:solidFill>
                <a:latin typeface="Century Gothic" pitchFamily="34" charset="0"/>
                <a:cs typeface="Cordia New" pitchFamily="34" charset="-34"/>
              </a:rPr>
              <a:t>Life Lesson 10 : Learn the Rules and Then Play Better</a:t>
            </a:r>
          </a:p>
        </p:txBody>
      </p:sp>
      <p:pic>
        <p:nvPicPr>
          <p:cNvPr id="35843" name="Picture 4" descr="http://img.webmd.com/dtmcms/live/webmd/consumer_assets/site_images/articles/health_tools/mistakes_pet_owners_make_slideshow/getty_rf_photo_of_training_dog_to_obey.jpg"/>
          <p:cNvPicPr>
            <a:picLocks noChangeAspect="1" noChangeArrowheads="1"/>
          </p:cNvPicPr>
          <p:nvPr/>
        </p:nvPicPr>
        <p:blipFill>
          <a:blip r:embed="rId2" cstate="print"/>
          <a:srcRect/>
          <a:stretch>
            <a:fillRect/>
          </a:stretch>
        </p:blipFill>
        <p:spPr bwMode="auto">
          <a:xfrm>
            <a:off x="0" y="1484313"/>
            <a:ext cx="9178925" cy="5373687"/>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Albert+Einstein-rare-pics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6" name="Rectangle 1"/>
          <p:cNvSpPr>
            <a:spLocks noChangeArrowheads="1"/>
          </p:cNvSpPr>
          <p:nvPr/>
        </p:nvSpPr>
        <p:spPr bwMode="auto">
          <a:xfrm>
            <a:off x="0" y="0"/>
            <a:ext cx="4572000" cy="1200150"/>
          </a:xfrm>
          <a:prstGeom prst="rect">
            <a:avLst/>
          </a:prstGeom>
          <a:noFill/>
          <a:ln w="9525">
            <a:noFill/>
            <a:miter lim="800000"/>
            <a:headEnd/>
            <a:tailEnd/>
          </a:ln>
        </p:spPr>
        <p:txBody>
          <a:bodyPr>
            <a:spAutoFit/>
          </a:bodyPr>
          <a:lstStyle/>
          <a:p>
            <a:r>
              <a:rPr lang="en-US" sz="2400" b="1" i="1">
                <a:solidFill>
                  <a:schemeClr val="bg1"/>
                </a:solidFill>
                <a:latin typeface="Calibri" pitchFamily="34" charset="0"/>
                <a:cs typeface="Cordia New" pitchFamily="34" charset="-34"/>
              </a:rPr>
              <a:t>“You have to learn the rules of the </a:t>
            </a:r>
          </a:p>
          <a:p>
            <a:r>
              <a:rPr lang="en-US" sz="2400" b="1" i="1">
                <a:solidFill>
                  <a:schemeClr val="bg1"/>
                </a:solidFill>
                <a:latin typeface="Calibri" pitchFamily="34" charset="0"/>
                <a:cs typeface="Cordia New" pitchFamily="34" charset="-34"/>
              </a:rPr>
              <a:t>  game. And then you have to play </a:t>
            </a:r>
          </a:p>
          <a:p>
            <a:r>
              <a:rPr lang="en-US" sz="2400" b="1" i="1">
                <a:solidFill>
                  <a:schemeClr val="bg1"/>
                </a:solidFill>
                <a:latin typeface="Calibri" pitchFamily="34" charset="0"/>
                <a:cs typeface="Cordia New" pitchFamily="34" charset="-34"/>
              </a:rPr>
              <a:t>  better than anyone else.”</a:t>
            </a:r>
            <a:endParaRPr lang="en-US" sz="2400" b="1">
              <a:solidFill>
                <a:schemeClr val="bg1"/>
              </a:solidFill>
              <a:latin typeface="Calibri" pitchFamily="34" charset="0"/>
              <a:cs typeface="Cordia New" pitchFamily="34" charset="-34"/>
            </a:endParaRPr>
          </a:p>
        </p:txBody>
      </p:sp>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Albert-Einstein-Wallpapers.jpg]"/>
          <p:cNvPicPr>
            <a:picLocks noChangeAspect="1" noChangeArrowheads="1"/>
          </p:cNvPicPr>
          <p:nvPr/>
        </p:nvPicPr>
        <p:blipFill>
          <a:blip r:embed="rId2" cstate="print"/>
          <a:srcRect l="4079" r="10359" b="13864"/>
          <a:stretch>
            <a:fillRect/>
          </a:stretch>
        </p:blipFill>
        <p:spPr bwMode="auto">
          <a:xfrm>
            <a:off x="373063" y="0"/>
            <a:ext cx="7823200" cy="5907088"/>
          </a:xfrm>
          <a:prstGeom prst="rect">
            <a:avLst/>
          </a:prstGeom>
          <a:noFill/>
          <a:ln w="9525">
            <a:noFill/>
            <a:miter lim="800000"/>
            <a:headEnd/>
            <a:tailEnd/>
          </a:ln>
        </p:spPr>
      </p:pic>
      <p:sp>
        <p:nvSpPr>
          <p:cNvPr id="15362" name="Rectangle 1"/>
          <p:cNvSpPr>
            <a:spLocks noChangeArrowheads="1"/>
          </p:cNvSpPr>
          <p:nvPr/>
        </p:nvSpPr>
        <p:spPr bwMode="auto">
          <a:xfrm>
            <a:off x="395288" y="150813"/>
            <a:ext cx="8280400" cy="1323975"/>
          </a:xfrm>
          <a:prstGeom prst="rect">
            <a:avLst/>
          </a:prstGeom>
          <a:solidFill>
            <a:schemeClr val="tx1">
              <a:alpha val="50195"/>
            </a:schemeClr>
          </a:solidFill>
          <a:ln w="9525">
            <a:noFill/>
            <a:miter lim="800000"/>
            <a:headEnd/>
            <a:tailEnd/>
          </a:ln>
        </p:spPr>
        <p:txBody>
          <a:bodyPr>
            <a:spAutoFit/>
          </a:bodyPr>
          <a:lstStyle/>
          <a:p>
            <a:r>
              <a:rPr lang="en-US" sz="1600" b="1">
                <a:solidFill>
                  <a:schemeClr val="bg1"/>
                </a:solidFill>
                <a:latin typeface="Century Gothic" pitchFamily="34" charset="0"/>
                <a:cs typeface="Cordia New" pitchFamily="34" charset="-34"/>
              </a:rPr>
              <a:t>Einstein has made great contributions to the scientific world, including the theory of relativity, the founding of relativistic cosmology, the prediction of the deflection of light by gravity, the quantum theory of atomic motion in solids, the zero-point energy concept, and the quantum theory of a monatomic gas which predicted Bose–Einstein condensation, to name a few of his scientific contributions.</a:t>
            </a:r>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ttp://students.ou.edu/T/Brian.L.Tanner-1/einstein_1947.jpg"/>
          <p:cNvPicPr>
            <a:picLocks noChangeAspect="1" noChangeArrowheads="1"/>
          </p:cNvPicPr>
          <p:nvPr/>
        </p:nvPicPr>
        <p:blipFill>
          <a:blip r:embed="rId2" cstate="print"/>
          <a:srcRect/>
          <a:stretch>
            <a:fillRect/>
          </a:stretch>
        </p:blipFill>
        <p:spPr bwMode="auto">
          <a:xfrm>
            <a:off x="0" y="620713"/>
            <a:ext cx="4886325" cy="6237287"/>
          </a:xfrm>
          <a:prstGeom prst="rect">
            <a:avLst/>
          </a:prstGeom>
          <a:noFill/>
          <a:ln w="9525">
            <a:noFill/>
            <a:miter lim="800000"/>
            <a:headEnd/>
            <a:tailEnd/>
          </a:ln>
        </p:spPr>
      </p:pic>
      <p:sp>
        <p:nvSpPr>
          <p:cNvPr id="16386" name="Rectangle 1"/>
          <p:cNvSpPr>
            <a:spLocks noChangeArrowheads="1"/>
          </p:cNvSpPr>
          <p:nvPr/>
        </p:nvSpPr>
        <p:spPr bwMode="auto">
          <a:xfrm>
            <a:off x="4859338" y="1341438"/>
            <a:ext cx="4284662" cy="2554287"/>
          </a:xfrm>
          <a:prstGeom prst="rect">
            <a:avLst/>
          </a:prstGeom>
          <a:noFill/>
          <a:ln w="9525">
            <a:noFill/>
            <a:miter lim="800000"/>
            <a:headEnd/>
            <a:tailEnd/>
          </a:ln>
        </p:spPr>
        <p:txBody>
          <a:bodyPr>
            <a:spAutoFit/>
          </a:bodyPr>
          <a:lstStyle/>
          <a:p>
            <a:r>
              <a:rPr lang="en-US" sz="2000">
                <a:solidFill>
                  <a:srgbClr val="002060"/>
                </a:solidFill>
                <a:latin typeface="Century Gothic" pitchFamily="34" charset="0"/>
                <a:cs typeface="Cordia New" pitchFamily="34" charset="-34"/>
              </a:rPr>
              <a:t>He’s published more than 300 scientific works and over 150 non-scientific works. Einstein is considered the father of modern physics and is probably the most successful scientist there ever was. </a:t>
            </a:r>
            <a:r>
              <a:rPr lang="en-US" sz="2000" b="1">
                <a:solidFill>
                  <a:srgbClr val="002060"/>
                </a:solidFill>
                <a:latin typeface="Century Gothic" pitchFamily="34" charset="0"/>
                <a:cs typeface="Cordia New" pitchFamily="34" charset="-34"/>
              </a:rPr>
              <a:t>Here are 10 Amazing Lessons from Albert Einstein:</a:t>
            </a:r>
            <a:endParaRPr lang="en-US" sz="2000">
              <a:solidFill>
                <a:srgbClr val="002060"/>
              </a:solidFill>
              <a:latin typeface="Century Gothic" pitchFamily="34" charset="0"/>
              <a:cs typeface="Cordia New" pitchFamily="34" charset="-34"/>
            </a:endParaRPr>
          </a:p>
        </p:txBody>
      </p:sp>
      <p:sp>
        <p:nvSpPr>
          <p:cNvPr id="16387" name="Rectangle 2"/>
          <p:cNvSpPr>
            <a:spLocks noChangeArrowheads="1"/>
          </p:cNvSpPr>
          <p:nvPr/>
        </p:nvSpPr>
        <p:spPr bwMode="auto">
          <a:xfrm>
            <a:off x="0" y="0"/>
            <a:ext cx="9144000" cy="646113"/>
          </a:xfrm>
          <a:prstGeom prst="rect">
            <a:avLst/>
          </a:prstGeom>
          <a:solidFill>
            <a:schemeClr val="tx2"/>
          </a:solidFill>
          <a:ln w="9525">
            <a:noFill/>
            <a:miter lim="800000"/>
            <a:headEnd/>
            <a:tailEnd/>
          </a:ln>
        </p:spPr>
        <p:txBody>
          <a:bodyPr>
            <a:spAutoFit/>
          </a:bodyPr>
          <a:lstStyle/>
          <a:p>
            <a:r>
              <a:rPr lang="en-US" sz="1800" b="1">
                <a:solidFill>
                  <a:schemeClr val="bg1"/>
                </a:solidFill>
                <a:latin typeface="Century Gothic" pitchFamily="34" charset="0"/>
                <a:cs typeface="Cordia New" pitchFamily="34" charset="-34"/>
              </a:rPr>
              <a:t>Einstein received the 1921 Nobel Prize in Physics “for his services to Theoretical Physics, and especially for his discovery of the law of the photoelectric effect.”</a:t>
            </a:r>
          </a:p>
        </p:txBody>
      </p:sp>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http://trustedadvisor.com/public/image/iStock_000006879631Small%20curious%20dog.jpg"/>
          <p:cNvPicPr>
            <a:picLocks noChangeAspect="1" noChangeArrowheads="1"/>
          </p:cNvPicPr>
          <p:nvPr/>
        </p:nvPicPr>
        <p:blipFill>
          <a:blip r:embed="rId2" cstate="print"/>
          <a:srcRect/>
          <a:stretch>
            <a:fillRect/>
          </a:stretch>
        </p:blipFill>
        <p:spPr bwMode="auto">
          <a:xfrm>
            <a:off x="1057275" y="1476375"/>
            <a:ext cx="8086725" cy="5381625"/>
          </a:xfrm>
          <a:prstGeom prst="rect">
            <a:avLst/>
          </a:prstGeom>
          <a:noFill/>
          <a:ln w="9525">
            <a:noFill/>
            <a:miter lim="800000"/>
            <a:headEnd/>
            <a:tailEnd/>
          </a:ln>
        </p:spPr>
      </p:pic>
      <p:sp>
        <p:nvSpPr>
          <p:cNvPr id="17410" name="TextBox 2"/>
          <p:cNvSpPr txBox="1">
            <a:spLocks noChangeArrowheads="1"/>
          </p:cNvSpPr>
          <p:nvPr/>
        </p:nvSpPr>
        <p:spPr bwMode="auto">
          <a:xfrm>
            <a:off x="0" y="476250"/>
            <a:ext cx="9144000" cy="1323975"/>
          </a:xfrm>
          <a:prstGeom prst="rect">
            <a:avLst/>
          </a:prstGeom>
          <a:noFill/>
          <a:ln w="9525">
            <a:noFill/>
            <a:miter lim="800000"/>
            <a:headEnd/>
            <a:tailEnd/>
          </a:ln>
        </p:spPr>
        <p:txBody>
          <a:bodyPr>
            <a:spAutoFit/>
          </a:bodyPr>
          <a:lstStyle/>
          <a:p>
            <a:r>
              <a:rPr lang="en-US" sz="2000">
                <a:latin typeface="Century Gothic" pitchFamily="34" charset="0"/>
                <a:cs typeface="Cordia New" pitchFamily="34" charset="-34"/>
              </a:rPr>
              <a:t>What piques your curiosity? I am curious as to what causes one person to succeed while another person fails; this is why I’ve spent years studying success. What are you most curious about? The pursuit of your curiosity is the secret to your success.</a:t>
            </a:r>
          </a:p>
        </p:txBody>
      </p:sp>
      <p:sp>
        <p:nvSpPr>
          <p:cNvPr id="17411" name="Rectangle 3"/>
          <p:cNvSpPr>
            <a:spLocks noChangeArrowheads="1"/>
          </p:cNvSpPr>
          <p:nvPr/>
        </p:nvSpPr>
        <p:spPr bwMode="auto">
          <a:xfrm>
            <a:off x="0" y="0"/>
            <a:ext cx="9144000" cy="523875"/>
          </a:xfrm>
          <a:prstGeom prst="rect">
            <a:avLst/>
          </a:prstGeom>
          <a:solidFill>
            <a:srgbClr val="C00000"/>
          </a:solidFill>
          <a:ln w="9525">
            <a:noFill/>
            <a:miter lim="800000"/>
            <a:headEnd/>
            <a:tailEnd/>
          </a:ln>
        </p:spPr>
        <p:txBody>
          <a:bodyPr>
            <a:spAutoFit/>
          </a:bodyPr>
          <a:lstStyle/>
          <a:p>
            <a:r>
              <a:rPr lang="en-US" b="1">
                <a:solidFill>
                  <a:schemeClr val="bg1"/>
                </a:solidFill>
                <a:latin typeface="Century Gothic" pitchFamily="34" charset="0"/>
                <a:cs typeface="Cordia New" pitchFamily="34" charset="-34"/>
              </a:rPr>
              <a:t>Life Lesson 1 : Follow Your Curiosity</a:t>
            </a:r>
          </a:p>
        </p:txBody>
      </p:sp>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http://i211.photobucket.com/albums/bb5/cbmen/Wallpapers/AlbertEinsteinWallpaper.jpg"/>
          <p:cNvPicPr>
            <a:picLocks noChangeAspect="1" noChangeArrowheads="1"/>
          </p:cNvPicPr>
          <p:nvPr/>
        </p:nvPicPr>
        <p:blipFill>
          <a:blip r:embed="rId2" cstate="print"/>
          <a:srcRect/>
          <a:stretch>
            <a:fillRect/>
          </a:stretch>
        </p:blipFill>
        <p:spPr bwMode="auto">
          <a:xfrm>
            <a:off x="0" y="0"/>
            <a:ext cx="9144000" cy="6883400"/>
          </a:xfrm>
          <a:prstGeom prst="rect">
            <a:avLst/>
          </a:prstGeom>
          <a:noFill/>
          <a:ln w="9525">
            <a:noFill/>
            <a:miter lim="800000"/>
            <a:headEnd/>
            <a:tailEnd/>
          </a:ln>
        </p:spPr>
      </p:pic>
      <p:sp>
        <p:nvSpPr>
          <p:cNvPr id="18434" name="Rectangle 1"/>
          <p:cNvSpPr>
            <a:spLocks noChangeArrowheads="1"/>
          </p:cNvSpPr>
          <p:nvPr/>
        </p:nvSpPr>
        <p:spPr bwMode="auto">
          <a:xfrm>
            <a:off x="0" y="549275"/>
            <a:ext cx="4572000" cy="1384300"/>
          </a:xfrm>
          <a:prstGeom prst="rect">
            <a:avLst/>
          </a:prstGeom>
          <a:noFill/>
          <a:ln w="9525">
            <a:noFill/>
            <a:miter lim="800000"/>
            <a:headEnd/>
            <a:tailEnd/>
          </a:ln>
        </p:spPr>
        <p:txBody>
          <a:bodyPr>
            <a:spAutoFit/>
          </a:bodyPr>
          <a:lstStyle/>
          <a:p>
            <a:r>
              <a:rPr lang="en-US" b="1" i="1">
                <a:latin typeface="Calibri" pitchFamily="34" charset="0"/>
                <a:cs typeface="Cordia New" pitchFamily="34" charset="-34"/>
              </a:rPr>
              <a:t>“I have no special talent. I am </a:t>
            </a:r>
          </a:p>
          <a:p>
            <a:r>
              <a:rPr lang="en-US" b="1" i="1">
                <a:latin typeface="Calibri" pitchFamily="34" charset="0"/>
                <a:cs typeface="Cordia New" pitchFamily="34" charset="-34"/>
              </a:rPr>
              <a:t>  only passionately curious.”</a:t>
            </a:r>
            <a:r>
              <a:rPr lang="en-US" b="1">
                <a:latin typeface="Calibri" pitchFamily="34" charset="0"/>
                <a:cs typeface="Cordia New" pitchFamily="34" charset="-34"/>
              </a:rPr>
              <a:t/>
            </a:r>
            <a:br>
              <a:rPr lang="en-US" b="1">
                <a:latin typeface="Calibri" pitchFamily="34" charset="0"/>
                <a:cs typeface="Cordia New" pitchFamily="34" charset="-34"/>
              </a:rPr>
            </a:br>
            <a:endParaRPr lang="en-US" b="1">
              <a:latin typeface="Calibri" pitchFamily="34" charset="0"/>
              <a:cs typeface="Cordia New" pitchFamily="34" charset="-34"/>
            </a:endParaRPr>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http://www.pet-care-portal.com/images/TurtleT2.jpg"/>
          <p:cNvPicPr>
            <a:picLocks noChangeAspect="1" noChangeArrowheads="1"/>
          </p:cNvPicPr>
          <p:nvPr/>
        </p:nvPicPr>
        <p:blipFill>
          <a:blip r:embed="rId2" cstate="print"/>
          <a:srcRect/>
          <a:stretch>
            <a:fillRect/>
          </a:stretch>
        </p:blipFill>
        <p:spPr bwMode="auto">
          <a:xfrm>
            <a:off x="0" y="2492375"/>
            <a:ext cx="4643438" cy="4365625"/>
          </a:xfrm>
          <a:prstGeom prst="rect">
            <a:avLst/>
          </a:prstGeom>
          <a:noFill/>
          <a:ln w="9525">
            <a:noFill/>
            <a:miter lim="800000"/>
            <a:headEnd/>
            <a:tailEnd/>
          </a:ln>
        </p:spPr>
      </p:pic>
      <p:sp>
        <p:nvSpPr>
          <p:cNvPr id="19458" name="TextBox 1"/>
          <p:cNvSpPr txBox="1">
            <a:spLocks noChangeArrowheads="1"/>
          </p:cNvSpPr>
          <p:nvPr/>
        </p:nvSpPr>
        <p:spPr bwMode="auto">
          <a:xfrm>
            <a:off x="0" y="476250"/>
            <a:ext cx="9144000" cy="1200150"/>
          </a:xfrm>
          <a:prstGeom prst="rect">
            <a:avLst/>
          </a:prstGeom>
          <a:solidFill>
            <a:schemeClr val="tx1">
              <a:alpha val="30980"/>
            </a:schemeClr>
          </a:solidFill>
          <a:ln w="9525">
            <a:noFill/>
            <a:miter lim="800000"/>
            <a:headEnd/>
            <a:tailEnd/>
          </a:ln>
        </p:spPr>
        <p:txBody>
          <a:bodyPr>
            <a:spAutoFit/>
          </a:bodyPr>
          <a:lstStyle/>
          <a:p>
            <a:r>
              <a:rPr lang="en-US" sz="1800">
                <a:solidFill>
                  <a:schemeClr val="bg1"/>
                </a:solidFill>
                <a:latin typeface="Century Gothic" pitchFamily="34" charset="0"/>
                <a:cs typeface="Cordia New" pitchFamily="34" charset="-34"/>
              </a:rPr>
              <a:t>Through perseverance the turtle reached the ark. Are you willing to persevere until you get to your intended destination? They say the entire value of the postage stamp consist in its ability to stick to something until it gets there. Be like the postage stamp; finish the race that you’ve started!</a:t>
            </a:r>
          </a:p>
        </p:txBody>
      </p:sp>
      <p:sp>
        <p:nvSpPr>
          <p:cNvPr id="19459" name="Rectangle 2"/>
          <p:cNvSpPr>
            <a:spLocks noChangeArrowheads="1"/>
          </p:cNvSpPr>
          <p:nvPr/>
        </p:nvSpPr>
        <p:spPr bwMode="auto">
          <a:xfrm>
            <a:off x="0" y="0"/>
            <a:ext cx="9144000" cy="523875"/>
          </a:xfrm>
          <a:prstGeom prst="rect">
            <a:avLst/>
          </a:prstGeom>
          <a:solidFill>
            <a:srgbClr val="0070C0"/>
          </a:solidFill>
          <a:ln w="9525">
            <a:noFill/>
            <a:miter lim="800000"/>
            <a:headEnd/>
            <a:tailEnd/>
          </a:ln>
        </p:spPr>
        <p:txBody>
          <a:bodyPr>
            <a:spAutoFit/>
          </a:bodyPr>
          <a:lstStyle/>
          <a:p>
            <a:r>
              <a:rPr lang="en-US" b="1">
                <a:solidFill>
                  <a:schemeClr val="bg1"/>
                </a:solidFill>
                <a:latin typeface="Century Gothic" pitchFamily="34" charset="0"/>
                <a:cs typeface="Cordia New" pitchFamily="34" charset="-34"/>
              </a:rPr>
              <a:t>Life Lesson 2 : Perseverance is Priceless</a:t>
            </a:r>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EINSTEIN"/>
          <p:cNvPicPr>
            <a:picLocks noChangeAspect="1" noChangeArrowheads="1"/>
          </p:cNvPicPr>
          <p:nvPr/>
        </p:nvPicPr>
        <p:blipFill>
          <a:blip r:embed="rId2" cstate="print"/>
          <a:srcRect/>
          <a:stretch>
            <a:fillRect/>
          </a:stretch>
        </p:blipFill>
        <p:spPr bwMode="auto">
          <a:xfrm>
            <a:off x="0" y="0"/>
            <a:ext cx="9144000" cy="6870700"/>
          </a:xfrm>
          <a:prstGeom prst="rect">
            <a:avLst/>
          </a:prstGeom>
          <a:noFill/>
          <a:ln w="9525">
            <a:noFill/>
            <a:miter lim="800000"/>
            <a:headEnd/>
            <a:tailEnd/>
          </a:ln>
        </p:spPr>
      </p:pic>
      <p:sp>
        <p:nvSpPr>
          <p:cNvPr id="20482" name="Rectangle 1"/>
          <p:cNvSpPr>
            <a:spLocks noChangeArrowheads="1"/>
          </p:cNvSpPr>
          <p:nvPr/>
        </p:nvSpPr>
        <p:spPr bwMode="auto">
          <a:xfrm>
            <a:off x="0" y="0"/>
            <a:ext cx="5400675" cy="954088"/>
          </a:xfrm>
          <a:prstGeom prst="rect">
            <a:avLst/>
          </a:prstGeom>
          <a:noFill/>
          <a:ln w="9525">
            <a:noFill/>
            <a:miter lim="800000"/>
            <a:headEnd/>
            <a:tailEnd/>
          </a:ln>
        </p:spPr>
        <p:txBody>
          <a:bodyPr>
            <a:spAutoFit/>
          </a:bodyPr>
          <a:lstStyle/>
          <a:p>
            <a:r>
              <a:rPr lang="en-US" i="1">
                <a:solidFill>
                  <a:schemeClr val="bg1"/>
                </a:solidFill>
                <a:latin typeface="Calibri" pitchFamily="34" charset="0"/>
                <a:cs typeface="Cordia New" pitchFamily="34" charset="-34"/>
              </a:rPr>
              <a:t>“It's not that I'm so smart; it's just </a:t>
            </a:r>
          </a:p>
          <a:p>
            <a:r>
              <a:rPr lang="en-US" i="1">
                <a:solidFill>
                  <a:schemeClr val="bg1"/>
                </a:solidFill>
                <a:latin typeface="Calibri" pitchFamily="34" charset="0"/>
                <a:cs typeface="Cordia New" pitchFamily="34" charset="-34"/>
              </a:rPr>
              <a:t>  that I stay with problems longer.”</a:t>
            </a:r>
            <a:endParaRPr lang="en-US">
              <a:solidFill>
                <a:schemeClr val="bg1"/>
              </a:solidFill>
              <a:latin typeface="Calibri" pitchFamily="34" charset="0"/>
              <a:cs typeface="Cordia New" pitchFamily="34" charset="-34"/>
            </a:endParaRPr>
          </a:p>
        </p:txBody>
      </p:sp>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http://2.bp.blogspot.com/_l2clllZooE0/S81aRgjATCI/AAAAAAAAA1Q/Nj5hsP6uMho/s1600/Money%2520Dog.jpg"/>
          <p:cNvPicPr>
            <a:picLocks noChangeAspect="1" noChangeArrowheads="1"/>
          </p:cNvPicPr>
          <p:nvPr/>
        </p:nvPicPr>
        <p:blipFill>
          <a:blip r:embed="rId2" cstate="print"/>
          <a:srcRect/>
          <a:stretch>
            <a:fillRect/>
          </a:stretch>
        </p:blipFill>
        <p:spPr bwMode="auto">
          <a:xfrm>
            <a:off x="4500563" y="1390650"/>
            <a:ext cx="4643437" cy="5467350"/>
          </a:xfrm>
          <a:prstGeom prst="rect">
            <a:avLst/>
          </a:prstGeom>
          <a:noFill/>
          <a:ln w="9525">
            <a:noFill/>
            <a:miter lim="800000"/>
            <a:headEnd/>
            <a:tailEnd/>
          </a:ln>
        </p:spPr>
      </p:pic>
      <p:sp>
        <p:nvSpPr>
          <p:cNvPr id="21506" name="TextBox 2"/>
          <p:cNvSpPr txBox="1">
            <a:spLocks noChangeArrowheads="1"/>
          </p:cNvSpPr>
          <p:nvPr/>
        </p:nvSpPr>
        <p:spPr bwMode="auto">
          <a:xfrm>
            <a:off x="0" y="476250"/>
            <a:ext cx="9144000" cy="1200150"/>
          </a:xfrm>
          <a:prstGeom prst="rect">
            <a:avLst/>
          </a:prstGeom>
          <a:solidFill>
            <a:schemeClr val="tx1">
              <a:alpha val="47842"/>
            </a:schemeClr>
          </a:solidFill>
          <a:ln w="9525">
            <a:noFill/>
            <a:miter lim="800000"/>
            <a:headEnd/>
            <a:tailEnd/>
          </a:ln>
        </p:spPr>
        <p:txBody>
          <a:bodyPr>
            <a:spAutoFit/>
          </a:bodyPr>
          <a:lstStyle/>
          <a:p>
            <a:r>
              <a:rPr lang="en-US" sz="1800">
                <a:solidFill>
                  <a:schemeClr val="bg1"/>
                </a:solidFill>
                <a:latin typeface="Century Gothic" pitchFamily="34" charset="0"/>
                <a:cs typeface="Cordia New" pitchFamily="34" charset="-34"/>
              </a:rPr>
              <a:t>My father always says you cannot ride two horses at the same time. I like to say, you can do anything, but not everything. Learn to be present where you are; give your all to whatever you’re currently doing. Focused energy is power, and it’s the difference between success and failure.</a:t>
            </a:r>
          </a:p>
        </p:txBody>
      </p:sp>
      <p:sp>
        <p:nvSpPr>
          <p:cNvPr id="5" name="Rectangle 4"/>
          <p:cNvSpPr/>
          <p:nvPr/>
        </p:nvSpPr>
        <p:spPr>
          <a:xfrm>
            <a:off x="0" y="0"/>
            <a:ext cx="9144000" cy="523875"/>
          </a:xfrm>
          <a:prstGeom prst="rect">
            <a:avLst/>
          </a:prstGeom>
          <a:solidFill>
            <a:schemeClr val="bg2">
              <a:lumMod val="25000"/>
            </a:schemeClr>
          </a:solidFill>
        </p:spPr>
        <p:txBody>
          <a:bodyPr>
            <a:spAutoFit/>
          </a:bodyPr>
          <a:lstStyle/>
          <a:p>
            <a:r>
              <a:rPr lang="en-US" b="1">
                <a:solidFill>
                  <a:schemeClr val="bg1"/>
                </a:solidFill>
                <a:latin typeface="Century Gothic" pitchFamily="34" charset="0"/>
                <a:cs typeface="Cordia New" pitchFamily="34" charset="-34"/>
              </a:rPr>
              <a:t>Life Lesson 3 : Focus on the Present</a:t>
            </a:r>
          </a:p>
        </p:txBody>
      </p:sp>
    </p:spTree>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10_life_lessons_from_Eiste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10_life_lessons_from_Eistein</Template>
  <TotalTime>9</TotalTime>
  <Words>861</Words>
  <Application>Microsoft Office PowerPoint</Application>
  <PresentationFormat>On-screen Show (4:3)</PresentationFormat>
  <Paragraphs>50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10_life_lessons_from_Eistein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dc:description>presentation by Sompong Yusoontorn - published by Nubia_group - http://groups.yahoo.com/group/Nubia_group_Powerpoint_Collection/</dc:description>
  <cp:lastModifiedBy>sri</cp:lastModifiedBy>
  <cp:revision>2</cp:revision>
  <dcterms:created xsi:type="dcterms:W3CDTF">2011-10-25T11:58:25Z</dcterms:created>
  <dcterms:modified xsi:type="dcterms:W3CDTF">2011-10-25T14:35:21Z</dcterms:modified>
</cp:coreProperties>
</file>